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1"/>
  </p:sldMasterIdLst>
  <p:notesMasterIdLst>
    <p:notesMasterId r:id="rId8"/>
  </p:notesMasterIdLst>
  <p:handoutMasterIdLst>
    <p:handoutMasterId r:id="rId9"/>
  </p:handoutMasterIdLst>
  <p:sldIdLst>
    <p:sldId id="261" r:id="rId2"/>
    <p:sldId id="262" r:id="rId3"/>
    <p:sldId id="266" r:id="rId4"/>
    <p:sldId id="325" r:id="rId5"/>
    <p:sldId id="326" r:id="rId6"/>
    <p:sldId id="260" r:id="rId7"/>
  </p:sldIdLst>
  <p:sldSz cx="12188825" cy="6858000"/>
  <p:notesSz cx="6797675" cy="9926638"/>
  <p:embeddedFontLst>
    <p:embeddedFont>
      <p:font typeface="AU Passata" panose="020B0503030502030804" pitchFamily="34" charset="77"/>
      <p:regular r:id="rId10"/>
      <p:bold r:id="rId11"/>
    </p:embeddedFont>
    <p:embeddedFont>
      <p:font typeface="AU Passata Light" panose="020B0303030902030804" pitchFamily="34" charset="77"/>
      <p:regular r:id="rId12"/>
      <p:bold r:id="rId13"/>
    </p:embeddedFont>
    <p:embeddedFont>
      <p:font typeface="AU Peto" pitchFamily="82" charset="77"/>
      <p:regular r:id="rId14"/>
      <p:bold r:id="rId15"/>
    </p:embeddedFon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Wingdings 3" pitchFamily="2" charset="2"/>
      <p:regular r:id="rId24"/>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6"/>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8" autoAdjust="0"/>
    <p:restoredTop sz="67275" autoAdjust="0"/>
  </p:normalViewPr>
  <p:slideViewPr>
    <p:cSldViewPr snapToObjects="1" showGuides="1">
      <p:cViewPr>
        <p:scale>
          <a:sx n="70" d="100"/>
          <a:sy n="70" d="100"/>
        </p:scale>
        <p:origin x="1344" y="416"/>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600" b="0" i="0" u="none" strike="noStrike" kern="1200" noProof="0" dirty="0">
                <a:solidFill>
                  <a:schemeClr val="tx1"/>
                </a:solidFill>
                <a:effectLst/>
                <a:latin typeface="AU Passata" pitchFamily="34" charset="0"/>
                <a:ea typeface="+mn-ea"/>
                <a:cs typeface="Arial" charset="0"/>
              </a:rPr>
              <a:t>Welcome to this video about our project on Agent-Based Modeling in Education. </a:t>
            </a:r>
            <a:endParaRPr lang="en-US" b="0" noProof="0" dirty="0">
              <a:effectLst/>
            </a:endParaRPr>
          </a:p>
          <a:p>
            <a:pPr rtl="0"/>
            <a:r>
              <a:rPr lang="en-US" sz="1600" b="0" i="0" u="none" strike="noStrike" kern="1200" noProof="0" dirty="0">
                <a:solidFill>
                  <a:schemeClr val="tx1"/>
                </a:solidFill>
                <a:effectLst/>
                <a:latin typeface="AU Passata" pitchFamily="34" charset="0"/>
                <a:ea typeface="+mn-ea"/>
                <a:cs typeface="Arial" charset="0"/>
              </a:rPr>
              <a:t> </a:t>
            </a:r>
            <a:endParaRPr lang="en-US" b="0" noProof="0" dirty="0">
              <a:effectLst/>
            </a:endParaRPr>
          </a:p>
          <a:p>
            <a:pPr rtl="0"/>
            <a:r>
              <a:rPr lang="en-US" sz="1600" b="0" i="0" u="none" strike="noStrike" kern="1200" noProof="0" dirty="0">
                <a:solidFill>
                  <a:schemeClr val="tx1"/>
                </a:solidFill>
                <a:effectLst/>
                <a:latin typeface="AU Passata" pitchFamily="34" charset="0"/>
                <a:ea typeface="+mn-ea"/>
                <a:cs typeface="Arial" charset="0"/>
              </a:rPr>
              <a:t>We are Center for Hybrid Intelligence, and one of our focus areas is developing technology-based learning materials for students across educational levels.</a:t>
            </a:r>
          </a:p>
          <a:p>
            <a:pPr rtl="0"/>
            <a:endParaRPr lang="en-US" sz="1600" b="0" i="0" u="none" strike="noStrike" kern="1200" noProof="0" dirty="0">
              <a:solidFill>
                <a:schemeClr val="tx1"/>
              </a:solidFill>
              <a:effectLst/>
              <a:latin typeface="AU Passata" pitchFamily="34" charset="0"/>
              <a:ea typeface="+mn-ea"/>
              <a:cs typeface="Arial" charset="0"/>
            </a:endParaRPr>
          </a:p>
          <a:p>
            <a:pPr rtl="0"/>
            <a:r>
              <a:rPr lang="en-US" sz="1600" b="0" i="0" u="none" strike="noStrike" kern="1200" noProof="0" dirty="0">
                <a:solidFill>
                  <a:schemeClr val="tx1"/>
                </a:solidFill>
                <a:effectLst/>
                <a:latin typeface="AU Passata" pitchFamily="34" charset="0"/>
                <a:ea typeface="+mn-ea"/>
                <a:cs typeface="Arial" charset="0"/>
              </a:rPr>
              <a:t>The project is funded by Centre for Educational Development.</a:t>
            </a:r>
            <a:endParaRPr lang="en-US" b="0" noProof="0" dirty="0">
              <a:effectLst/>
            </a:endParaRPr>
          </a:p>
          <a:p>
            <a:pPr rtl="0"/>
            <a:endParaRPr lang="en-US" b="0" noProof="0" dirty="0">
              <a:effectLst/>
            </a:endParaRPr>
          </a:p>
          <a:p>
            <a:endParaRPr lang="en-US" noProof="0"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1005817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t"/>
            <a:br>
              <a:rPr lang="en-GB" b="0" dirty="0">
                <a:effectLst/>
              </a:rPr>
            </a:br>
            <a:r>
              <a:rPr lang="en-GB" sz="1600" b="0" i="0" u="none" strike="noStrike" kern="1200" dirty="0">
                <a:solidFill>
                  <a:schemeClr val="tx1"/>
                </a:solidFill>
                <a:effectLst/>
                <a:latin typeface="AU Passata" pitchFamily="34" charset="0"/>
                <a:ea typeface="+mn-ea"/>
                <a:cs typeface="Arial" charset="0"/>
              </a:rPr>
              <a:t>We design so-called agent-based models, a type of computer simulation, which can be thought of as virtual laboratories. We use scientific data and theories to build simulations. These enable students to investigate and test out hypotheses in fields in which carrying out similar investigations in the real world is not possible for some reason, whether it be economical, ethical reasons or practical reasons.</a:t>
            </a:r>
          </a:p>
          <a:p>
            <a:pPr rtl="0" fontAlgn="t"/>
            <a:endParaRPr lang="en-GB" sz="1600" b="0" i="0" u="none" strike="noStrike" kern="1200" dirty="0">
              <a:solidFill>
                <a:schemeClr val="tx1"/>
              </a:solidFill>
              <a:effectLst/>
              <a:latin typeface="AU Passata" pitchFamily="34" charset="0"/>
              <a:ea typeface="+mn-ea"/>
              <a:cs typeface="Arial" charset="0"/>
            </a:endParaRPr>
          </a:p>
          <a:p>
            <a:pPr rtl="0" fontAlgn="t"/>
            <a:r>
              <a:rPr lang="en-GB" sz="1600" b="0" i="0" u="none" strike="noStrike" kern="1200" dirty="0">
                <a:solidFill>
                  <a:schemeClr val="tx1"/>
                </a:solidFill>
                <a:effectLst/>
                <a:latin typeface="AU Passata" pitchFamily="34" charset="0"/>
                <a:ea typeface="+mn-ea"/>
                <a:cs typeface="Arial" charset="0"/>
              </a:rPr>
              <a:t>Agent-Based Models make it easy to explore the often unpredictable outcomes in complex phenomena. They let us test our ideas, change assumptions, and slowly build a better understanding of these phenomena.</a:t>
            </a:r>
            <a:endParaRPr lang="en-GB" b="0" dirty="0">
              <a:effectLst/>
            </a:endParaRPr>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2</a:t>
            </a:fld>
            <a:endParaRPr lang="en-GB" dirty="0"/>
          </a:p>
        </p:txBody>
      </p:sp>
    </p:spTree>
    <p:extLst>
      <p:ext uri="{BB962C8B-B14F-4D97-AF65-F5344CB8AC3E}">
        <p14:creationId xmlns:p14="http://schemas.microsoft.com/office/powerpoint/2010/main" val="2341712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The departments that we have collaborated with so far include linguistics and the department of management.</a:t>
            </a:r>
            <a:endParaRPr lang="en-GB" b="0" dirty="0">
              <a:effectLst/>
            </a:endParaRPr>
          </a:p>
          <a:p>
            <a:pPr rtl="0"/>
            <a:endParaRPr lang="en-GB" sz="1600" b="0" i="0" u="none" strike="noStrike" kern="1200" dirty="0">
              <a:solidFill>
                <a:schemeClr val="tx1"/>
              </a:solidFill>
              <a:effectLst/>
              <a:latin typeface="AU Passata" pitchFamily="34" charset="0"/>
              <a:ea typeface="+mn-ea"/>
              <a:cs typeface="Arial" charset="0"/>
            </a:endParaRPr>
          </a:p>
          <a:p>
            <a:pPr rtl="0"/>
            <a:r>
              <a:rPr lang="en-GB" sz="1600" b="0" i="0" u="none" strike="noStrike" kern="1200" dirty="0">
                <a:solidFill>
                  <a:schemeClr val="tx1"/>
                </a:solidFill>
                <a:effectLst/>
                <a:latin typeface="AU Passata" pitchFamily="34" charset="0"/>
                <a:ea typeface="+mn-ea"/>
                <a:cs typeface="Arial" charset="0"/>
              </a:rPr>
              <a:t>With Peter Bakker from the linguistics department, we designed  a model that explores how  a creole (new language) might emerge, when different language-speaking people meet and need to communicate.</a:t>
            </a:r>
          </a:p>
          <a:p>
            <a:pPr rtl="0"/>
            <a:endParaRPr lang="en-GB" sz="1600" b="0" i="0" u="none" strike="noStrike" kern="1200" dirty="0">
              <a:solidFill>
                <a:schemeClr val="tx1"/>
              </a:solidFill>
              <a:effectLst/>
              <a:latin typeface="AU Passata" pitchFamily="34" charset="0"/>
              <a:ea typeface="+mn-ea"/>
              <a:cs typeface="Arial" charset="0"/>
            </a:endParaRPr>
          </a:p>
          <a:p>
            <a:pPr rtl="0"/>
            <a:r>
              <a:rPr lang="en-GB" sz="1600" b="0" i="0" u="none" strike="noStrike" kern="1200" dirty="0">
                <a:solidFill>
                  <a:schemeClr val="tx1"/>
                </a:solidFill>
                <a:effectLst/>
                <a:latin typeface="AU Passata" pitchFamily="34" charset="0"/>
                <a:ea typeface="+mn-ea"/>
                <a:cs typeface="Arial" charset="0"/>
              </a:rPr>
              <a:t>With Carsten </a:t>
            </a:r>
            <a:r>
              <a:rPr lang="en-GB" sz="1600" b="0" i="0" u="none" strike="noStrike" kern="1200" dirty="0" err="1">
                <a:solidFill>
                  <a:schemeClr val="tx1"/>
                </a:solidFill>
                <a:effectLst/>
                <a:latin typeface="AU Passata" pitchFamily="34" charset="0"/>
                <a:ea typeface="+mn-ea"/>
                <a:cs typeface="Arial" charset="0"/>
              </a:rPr>
              <a:t>Bergenholtz</a:t>
            </a:r>
            <a:r>
              <a:rPr lang="en-GB" sz="1600" b="0" i="0" u="none" strike="noStrike" kern="1200" dirty="0">
                <a:solidFill>
                  <a:schemeClr val="tx1"/>
                </a:solidFill>
                <a:effectLst/>
                <a:latin typeface="AU Passata" pitchFamily="34" charset="0"/>
                <a:ea typeface="+mn-ea"/>
                <a:cs typeface="Arial" charset="0"/>
              </a:rPr>
              <a:t> from the Department of Management, we made a model that helps students explore the spread of virus in a society during an epidemic. Another  and how models can help us make better decisions.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If you are interested in learning more about these models, they are available here on the website.</a:t>
            </a:r>
            <a:endParaRPr lang="en-GB" b="0" dirty="0">
              <a:effectLst/>
            </a:endParaRPr>
          </a:p>
          <a:p>
            <a:pPr rtl="0"/>
            <a:r>
              <a:rPr lang="en-GB" sz="1600" b="0" i="0" u="none" strike="noStrike" kern="1200" dirty="0">
                <a:solidFill>
                  <a:schemeClr val="tx1"/>
                </a:solidFill>
                <a:effectLst/>
                <a:latin typeface="AU Passata" pitchFamily="34" charset="0"/>
                <a:ea typeface="+mn-ea"/>
                <a:cs typeface="Arial" charset="0"/>
              </a:rPr>
              <a:t> </a:t>
            </a:r>
            <a:endParaRPr lang="en-GB" b="0" dirty="0">
              <a:effectLst/>
            </a:endParaRP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265648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600" b="0" i="0" u="none" strike="noStrike" kern="1200" dirty="0">
                <a:solidFill>
                  <a:schemeClr val="tx1"/>
                </a:solidFill>
                <a:effectLst/>
                <a:latin typeface="AU Passata" pitchFamily="34" charset="0"/>
                <a:ea typeface="+mn-ea"/>
                <a:cs typeface="Arial" charset="0"/>
              </a:rPr>
              <a:t>We are currently working with Tom </a:t>
            </a:r>
            <a:r>
              <a:rPr lang="en-GB" sz="1600" b="0" i="0" u="none" strike="noStrike" kern="1200" dirty="0" err="1">
                <a:solidFill>
                  <a:schemeClr val="tx1"/>
                </a:solidFill>
                <a:effectLst/>
                <a:latin typeface="AU Passata" pitchFamily="34" charset="0"/>
                <a:ea typeface="+mn-ea"/>
                <a:cs typeface="Arial" charset="0"/>
              </a:rPr>
              <a:t>Brughmans</a:t>
            </a:r>
            <a:r>
              <a:rPr lang="en-GB" sz="1600" b="0" i="0" u="none" strike="noStrike" kern="1200" dirty="0">
                <a:solidFill>
                  <a:schemeClr val="tx1"/>
                </a:solidFill>
                <a:effectLst/>
                <a:latin typeface="AU Passata" pitchFamily="34" charset="0"/>
                <a:ea typeface="+mn-ea"/>
                <a:cs typeface="Arial" charset="0"/>
              </a:rPr>
              <a:t> from the department of archaeology to build an educational model of the rise and fall of the roman economy. And in collaboration with Michael </a:t>
            </a:r>
            <a:r>
              <a:rPr lang="en-GB" sz="1600" b="0" i="0" u="none" strike="noStrike" kern="1200" dirty="0" err="1">
                <a:solidFill>
                  <a:schemeClr val="tx1"/>
                </a:solidFill>
                <a:effectLst/>
                <a:latin typeface="AU Passata" pitchFamily="34" charset="0"/>
                <a:ea typeface="+mn-ea"/>
                <a:cs typeface="Arial" charset="0"/>
              </a:rPr>
              <a:t>Zaggl</a:t>
            </a:r>
            <a:r>
              <a:rPr lang="en-GB" sz="1600" b="0" i="0" u="none" strike="noStrike" kern="1200" dirty="0">
                <a:solidFill>
                  <a:schemeClr val="tx1"/>
                </a:solidFill>
                <a:effectLst/>
                <a:latin typeface="AU Passata" pitchFamily="34" charset="0"/>
                <a:ea typeface="+mn-ea"/>
                <a:cs typeface="Arial" charset="0"/>
              </a:rPr>
              <a:t> from the Department of Management, we are building an educational model for students to explore the diffusion of innovations in organizations.</a:t>
            </a:r>
            <a:endParaRPr lang="en-GB" b="0" dirty="0">
              <a:effectLst/>
            </a:endParaRPr>
          </a:p>
          <a:p>
            <a:endParaRPr lang="de-DE"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4270080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If you are curious about how we use this to build fun and engaging learning activities for students, we go into more depth in the videos [below/ link link]. </a:t>
            </a:r>
            <a:endParaRPr lang="en-GB" b="0" dirty="0">
              <a:effectLst/>
            </a:endParaRPr>
          </a:p>
          <a:p>
            <a:pPr rtl="0"/>
            <a:br>
              <a:rPr lang="en-GB" b="0" dirty="0">
                <a:effectLst/>
              </a:rPr>
            </a:br>
            <a:r>
              <a:rPr lang="en-GB" sz="1600" b="0" i="0" u="none" strike="noStrike" kern="1200" dirty="0">
                <a:solidFill>
                  <a:schemeClr val="tx1"/>
                </a:solidFill>
                <a:effectLst/>
                <a:latin typeface="AU Passata" pitchFamily="34" charset="0"/>
                <a:ea typeface="+mn-ea"/>
                <a:cs typeface="Arial" charset="0"/>
              </a:rPr>
              <a:t>And if you are curious about using agent-based models in your own teaching, please do not hesitate to get in touch! You can also get more information about agent-based models and how it can be used in teaching on the digital curriculum [insert link to correct page here].</a:t>
            </a:r>
            <a:endParaRPr lang="en-GB" b="0" dirty="0">
              <a:effectLst/>
            </a:endParaRPr>
          </a:p>
          <a:p>
            <a:endParaRPr lang="de-DE" dirty="0"/>
          </a:p>
        </p:txBody>
      </p:sp>
      <p:sp>
        <p:nvSpPr>
          <p:cNvPr id="4" name="Slide Number Placeholder 3"/>
          <p:cNvSpPr>
            <a:spLocks noGrp="1"/>
          </p:cNvSpPr>
          <p:nvPr>
            <p:ph type="sldNum" sz="quarter" idx="5"/>
          </p:nvPr>
        </p:nvSpPr>
        <p:spPr/>
        <p:txBody>
          <a:bodyPr/>
          <a:lstStyle/>
          <a:p>
            <a:pPr>
              <a:defRPr/>
            </a:pPr>
            <a:fld id="{72C160C3-3AB6-49C1-8001-AFDAD271EB5B}" type="slidenum">
              <a:rPr lang="en-GB" smtClean="0"/>
              <a:pPr>
                <a:defRPr/>
              </a:pPr>
              <a:t>5</a:t>
            </a:fld>
            <a:endParaRPr lang="en-GB" dirty="0"/>
          </a:p>
        </p:txBody>
      </p:sp>
    </p:spTree>
    <p:extLst>
      <p:ext uri="{BB962C8B-B14F-4D97-AF65-F5344CB8AC3E}">
        <p14:creationId xmlns:p14="http://schemas.microsoft.com/office/powerpoint/2010/main" val="103659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rtl="0"/>
            <a:r>
              <a:rPr lang="en-GB" sz="1600" b="0" i="0" u="none" strike="noStrike" kern="1200" dirty="0">
                <a:solidFill>
                  <a:schemeClr val="tx1"/>
                </a:solidFill>
                <a:effectLst/>
                <a:latin typeface="AU Passata" pitchFamily="34" charset="0"/>
                <a:ea typeface="+mn-ea"/>
                <a:cs typeface="Arial" charset="0"/>
              </a:rPr>
              <a:t>If you are curious about how we use this to build fun and engaging learning activities for students, we go into more depth in the videos [below/ link link]. </a:t>
            </a:r>
            <a:endParaRPr lang="en-GB" b="0" dirty="0">
              <a:effectLst/>
            </a:endParaRPr>
          </a:p>
          <a:p>
            <a:pPr rtl="0"/>
            <a:br>
              <a:rPr lang="en-GB" b="0" dirty="0">
                <a:effectLst/>
              </a:rPr>
            </a:br>
            <a:r>
              <a:rPr lang="en-GB" sz="1600" b="0" i="0" u="none" strike="noStrike" kern="1200" dirty="0">
                <a:solidFill>
                  <a:schemeClr val="tx1"/>
                </a:solidFill>
                <a:effectLst/>
                <a:latin typeface="AU Passata" pitchFamily="34" charset="0"/>
                <a:ea typeface="+mn-ea"/>
                <a:cs typeface="Arial" charset="0"/>
              </a:rPr>
              <a:t>And if you are curious about using agent-based models in your own teaching, please do not hesitate to get in touch! You can also get more information about agent-based models and how it can be used in teaching on the digital curriculum [insert link to correct page here].</a:t>
            </a:r>
            <a:endParaRPr lang="en-GB" b="0" dirty="0">
              <a:effectLst/>
            </a:endParaRPr>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3131242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33"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34"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36"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677293474" name="SecondaryLogo"/>
          <p:cNvPicPr>
            <a:picLocks noChangeAspect="1"/>
          </p:cNvPicPr>
          <p:nvPr/>
        </p:nvPicPr>
        <p:blipFill>
          <a:blip r:embed="rId4"/>
          <a:stretch>
            <a:fillRect/>
          </a:stretch>
        </p:blipFill>
        <p:spPr>
          <a:xfrm>
            <a:off x="10206000" y="5997600"/>
            <a:ext cx="1740091" cy="558000"/>
          </a:xfrm>
          <a:prstGeom prst="rect">
            <a:avLst/>
          </a:prstGeom>
        </p:spPr>
      </p:pic>
      <p:pic>
        <p:nvPicPr>
          <p:cNvPr id="18" name="Billede stre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3" name="Footer Placeholder 2" hidden="1"/>
          <p:cNvSpPr>
            <a:spLocks noGrp="1"/>
          </p:cNvSpPr>
          <p:nvPr>
            <p:ph type="ftr" sz="quarter" idx="11"/>
          </p:nvPr>
        </p:nvSpPr>
        <p:spPr/>
        <p:txBody>
          <a:bodyPr/>
          <a:lstStyle/>
          <a:p>
            <a:endParaRPr lang="da-DK" dirty="0"/>
          </a:p>
        </p:txBody>
      </p:sp>
      <p:sp>
        <p:nvSpPr>
          <p:cNvPr id="17" name="Rectangle 16">
            <a:extLst>
              <a:ext uri="{FF2B5EF4-FFF2-40B4-BE49-F238E27FC236}">
                <a16:creationId xmlns:a16="http://schemas.microsoft.com/office/drawing/2014/main" id="{EB7DAD15-B3AD-F644-A48B-E165EE5D1D52}"/>
              </a:ext>
            </a:extLst>
          </p:cNvPr>
          <p:cNvSpPr/>
          <p:nvPr userDrawn="1"/>
        </p:nvSpPr>
        <p:spPr>
          <a:xfrm>
            <a:off x="8558245" y="6293644"/>
            <a:ext cx="2016224" cy="384721"/>
          </a:xfrm>
          <a:prstGeom prst="rect">
            <a:avLst/>
          </a:prstGeom>
        </p:spPr>
        <p:txBody>
          <a:bodyPr wrap="square">
            <a:spAutoFit/>
          </a:bodyPr>
          <a:lstStyle/>
          <a:p>
            <a:pPr>
              <a:lnSpc>
                <a:spcPct val="100000"/>
              </a:lnSpc>
            </a:pPr>
            <a:r>
              <a:rPr lang="en-AU" sz="1000" dirty="0">
                <a:solidFill>
                  <a:schemeClr val="bg1"/>
                </a:solidFill>
              </a:rPr>
              <a:t>Centre for</a:t>
            </a:r>
            <a:br>
              <a:rPr lang="en-AU" sz="1000" dirty="0">
                <a:solidFill>
                  <a:schemeClr val="bg1"/>
                </a:solidFill>
              </a:rPr>
            </a:br>
            <a:r>
              <a:rPr lang="en-AU" sz="900" dirty="0">
                <a:solidFill>
                  <a:schemeClr val="bg1"/>
                </a:solidFill>
              </a:rPr>
              <a:t>Educational Development</a:t>
            </a:r>
            <a:endParaRPr lang="en-AU" sz="1000" dirty="0">
              <a:solidFill>
                <a:schemeClr val="bg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06.05.2021</a:t>
            </a:fld>
            <a:r>
              <a:rPr lang="da-DK" dirty="0"/>
              <a:t>03-05-2021</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da-DK" dirty="0"/>
              <a:t>Click here and add image via Templafy Image Library</a:t>
            </a:r>
            <a:endParaRPr lang="da-DK"/>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da-DK" dirty="0"/>
              <a:t>Click here and add image via Templafy Image Library</a:t>
            </a:r>
            <a:endParaRPr lang="da-DK"/>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8" name="Date Placeholder 7" hidden="1"/>
          <p:cNvSpPr>
            <a:spLocks noGrp="1"/>
          </p:cNvSpPr>
          <p:nvPr>
            <p:ph type="dt" sz="half" idx="14"/>
          </p:nvPr>
        </p:nvSpPr>
        <p:spPr/>
        <p:txBody>
          <a:bodyPr/>
          <a:lstStyle/>
          <a:p>
            <a:fld id="{78417F83-4CBA-48F2-BAD0-783AE3701E32}" type="datetimeFigureOut">
              <a:rPr lang="da-DK" smtClean="0"/>
              <a:pPr/>
              <a:t>06.05.2021</a:t>
            </a:fld>
            <a:r>
              <a:rPr lang="da-DK" dirty="0"/>
              <a:t>03-05-2021</a:t>
            </a:r>
          </a:p>
        </p:txBody>
      </p:sp>
      <p:sp>
        <p:nvSpPr>
          <p:cNvPr id="9" name="Footer Placeholder 8" hidden="1"/>
          <p:cNvSpPr>
            <a:spLocks noGrp="1"/>
          </p:cNvSpPr>
          <p:nvPr>
            <p:ph type="ftr" sz="quarter" idx="15"/>
          </p:nvPr>
        </p:nvSpPr>
        <p:spPr/>
        <p:txBody>
          <a:bodyPr/>
          <a:lstStyle/>
          <a:p>
            <a:endParaRPr lang="da-DK"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06.05.2021</a:t>
            </a:fld>
            <a:r>
              <a:rPr lang="da-DK" dirty="0"/>
              <a:t>03-05-2021</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1534947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06.05.2021</a:t>
            </a:fld>
            <a:r>
              <a:rPr lang="da-DK" dirty="0"/>
              <a:t>03-05-2021</a:t>
            </a:r>
          </a:p>
        </p:txBody>
      </p:sp>
      <p:sp>
        <p:nvSpPr>
          <p:cNvPr id="8" name="Footer Placeholder 7" hidden="1"/>
          <p:cNvSpPr>
            <a:spLocks noGrp="1"/>
          </p:cNvSpPr>
          <p:nvPr>
            <p:ph type="ftr" sz="quarter" idx="14"/>
          </p:nvPr>
        </p:nvSpPr>
        <p:spPr/>
        <p:txBody>
          <a:bodyPr/>
          <a:lstStyle/>
          <a:p>
            <a:endParaRPr lang="da-DK"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da-DK" dirty="0"/>
              <a:t>Click to add Quote text, for next level ENTER and TAB</a:t>
            </a:r>
            <a:endParaRPr lang="da-DK"/>
          </a:p>
          <a:p>
            <a:pPr lvl="1"/>
            <a:r>
              <a:rPr lang="da-DK" dirty="0"/>
              <a:t>Second level</a:t>
            </a:r>
            <a:endParaRPr lang="da-DK"/>
          </a:p>
          <a:p>
            <a:pPr lvl="2"/>
            <a:endParaRPr lang="da-DK" dirty="0"/>
          </a:p>
        </p:txBody>
      </p:sp>
    </p:spTree>
    <p:extLst>
      <p:ext uri="{BB962C8B-B14F-4D97-AF65-F5344CB8AC3E}">
        <p14:creationId xmlns:p14="http://schemas.microsoft.com/office/powerpoint/2010/main" val="179614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da-DK" dirty="0"/>
              <a:t>Click to edit Master title style</a:t>
            </a:r>
            <a:endParaRPr lang="da-DK"/>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da-DK" dirty="0"/>
              <a:t>Click to add Quote text, for next level ENTER and TAB</a:t>
            </a:r>
            <a:endParaRPr lang="da-DK"/>
          </a:p>
          <a:p>
            <a:pPr lvl="1"/>
            <a:r>
              <a:rPr lang="da-DK" dirty="0"/>
              <a:t>Second level</a:t>
            </a:r>
            <a:endParaRPr lang="da-DK"/>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06.05.2021</a:t>
            </a:fld>
            <a:r>
              <a:rPr lang="da-DK" dirty="0"/>
              <a:t>03-05-2021</a:t>
            </a:r>
          </a:p>
        </p:txBody>
      </p:sp>
      <p:sp>
        <p:nvSpPr>
          <p:cNvPr id="10" name="Footer Placeholder 9"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1495154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3"/>
          </p:nvPr>
        </p:nvSpPr>
        <p:spPr/>
        <p:txBody>
          <a:bodyPr/>
          <a:lstStyle/>
          <a:p>
            <a:fld id="{78417F83-4CBA-48F2-BAD0-783AE3701E32}" type="datetimeFigureOut">
              <a:rPr lang="da-DK" smtClean="0"/>
              <a:pPr/>
              <a:t>06.05.2021</a:t>
            </a:fld>
            <a:r>
              <a:rPr lang="da-DK" dirty="0"/>
              <a:t>03-05-2021</a:t>
            </a:r>
          </a:p>
        </p:txBody>
      </p:sp>
      <p:sp>
        <p:nvSpPr>
          <p:cNvPr id="7" name="Footer Placeholder 6"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78156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Click to edit Master title style</a:t>
            </a:r>
            <a:endParaRPr lang="da-DK"/>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Light</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4" name="Footer Placeholder 3" hidden="1"/>
          <p:cNvSpPr>
            <a:spLocks noGrp="1"/>
          </p:cNvSpPr>
          <p:nvPr>
            <p:ph type="ftr" sz="quarter" idx="11"/>
          </p:nvPr>
        </p:nvSpPr>
        <p:spPr/>
        <p:txBody>
          <a:bodyPr/>
          <a:lstStyle/>
          <a:p>
            <a:endParaRPr lang="da-DK"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7" name="Footer Placeholder 6" hidden="1"/>
          <p:cNvSpPr>
            <a:spLocks noGrp="1"/>
          </p:cNvSpPr>
          <p:nvPr>
            <p:ph type="ftr" sz="quarter" idx="11"/>
          </p:nvPr>
        </p:nvSpPr>
        <p:spPr/>
        <p:txBody>
          <a:bodyPr/>
          <a:lstStyle/>
          <a:p>
            <a:endParaRPr lang="da-DK"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3797440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a:solidFill>
                  <a:schemeClr val="accent6"/>
                </a:solidFill>
                <a:latin typeface="AU Peto" panose="040C0B07020602020301" pitchFamily="82" charset="0"/>
              </a:rPr>
              <a:t>Aarhus</a:t>
            </a:r>
            <a:endParaRPr lang="da-DK"/>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da-DK" sz="10000" kern="0" dirty="0" err="1">
                <a:solidFill>
                  <a:schemeClr val="bg1"/>
                </a:solidFill>
                <a:latin typeface="AU Peto" panose="040C0B07020602020301" pitchFamily="82" charset="0"/>
              </a:rPr>
              <a:t>uni</a:t>
            </a:r>
            <a:endParaRPr lang="da-DK"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da-DK" sz="10000" kern="0" dirty="0" err="1">
                <a:solidFill>
                  <a:schemeClr val="bg1"/>
                </a:solidFill>
                <a:latin typeface="AU Peto" panose="040C0B07020602020301" pitchFamily="82" charset="0"/>
              </a:rPr>
              <a:t>versiet</a:t>
            </a:r>
            <a:endParaRPr lang="da-DK"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06.05.2021</a:t>
            </a:fld>
            <a:r>
              <a:rPr lang="da-DK" dirty="0"/>
              <a:t>03-05-2021</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92624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19" name="White Top Rectangle"/>
          <p:cNvSpPr>
            <a:spLocks noChangeArrowheads="1"/>
          </p:cNvSpPr>
          <p:nvPr userDrawn="1"/>
        </p:nvSpPr>
        <p:spPr bwMode="auto">
          <a:xfrm>
            <a:off x="985838" y="3443622"/>
            <a:ext cx="648000" cy="46800"/>
          </a:xfrm>
          <a:prstGeom prst="rect">
            <a:avLst/>
          </a:prstGeom>
          <a:solidFill>
            <a:schemeClr val="bg1"/>
          </a:solidFill>
          <a:ln w="9525">
            <a:noFill/>
            <a:miter lim="800000"/>
            <a:headEnd/>
            <a:tailEnd/>
          </a:ln>
          <a:effectLst/>
        </p:spPr>
        <p:txBody>
          <a:bodyPr wrap="none" anchor="ctr"/>
          <a:lstStyle/>
          <a:p>
            <a:pPr>
              <a:defRPr/>
            </a:pPr>
            <a:endParaRPr lang="da-DK"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a:t>Click to edit Master text styles</a:t>
            </a:r>
            <a:endParaRPr lang="da-DK"/>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da-DK"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da-DK" sz="1000" noProof="1">
                <a:solidFill>
                  <a:schemeClr val="tx1">
                    <a:lumMod val="75000"/>
                    <a:lumOff val="25000"/>
                  </a:schemeClr>
                </a:solidFill>
              </a:rPr>
              <a:t>til AU Passata bold</a:t>
            </a:r>
            <a:endParaRPr lang="da-DK" sz="4799" dirty="0"/>
          </a:p>
        </p:txBody>
      </p:sp>
      <p:sp>
        <p:nvSpPr>
          <p:cNvPr id="38"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sp>
        <p:nvSpPr>
          <p:cNvPr id="40"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527632701" name="SecondaryLogo"/>
          <p:cNvPicPr>
            <a:picLocks noChangeAspect="1"/>
          </p:cNvPicPr>
          <p:nvPr/>
        </p:nvPicPr>
        <p:blipFill>
          <a:blip r:embed="rId3"/>
          <a:stretch>
            <a:fillRect/>
          </a:stretch>
        </p:blipFill>
        <p:spPr>
          <a:xfrm>
            <a:off x="10206000" y="5997600"/>
            <a:ext cx="1740091"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2"/>
          </p:nvPr>
        </p:nvSpPr>
        <p:spPr/>
        <p:txBody>
          <a:bodyPr/>
          <a:lstStyle/>
          <a:p>
            <a:fld id="{78417F83-4CBA-48F2-BAD0-783AE3701E32}" type="datetimeFigureOut">
              <a:rPr lang="da-DK" smtClean="0"/>
              <a:pPr/>
              <a:t>06.05.2021</a:t>
            </a:fld>
            <a:r>
              <a:rPr lang="da-DK" dirty="0"/>
              <a:t>03-05-2021</a:t>
            </a:r>
          </a:p>
        </p:txBody>
      </p:sp>
      <p:sp>
        <p:nvSpPr>
          <p:cNvPr id="3" name="Footer Placeholder 2" hidden="1"/>
          <p:cNvSpPr>
            <a:spLocks noGrp="1"/>
          </p:cNvSpPr>
          <p:nvPr>
            <p:ph type="ftr" sz="quarter" idx="13"/>
          </p:nvPr>
        </p:nvSpPr>
        <p:spPr/>
        <p:txBody>
          <a:bodyPr/>
          <a:lstStyle/>
          <a:p>
            <a:endParaRPr lang="da-DK" dirty="0"/>
          </a:p>
        </p:txBody>
      </p:sp>
      <p:sp>
        <p:nvSpPr>
          <p:cNvPr id="20" name="Date_DateCustomA">
            <a:extLst>
              <a:ext uri="{FF2B5EF4-FFF2-40B4-BE49-F238E27FC236}">
                <a16:creationId xmlns:a16="http://schemas.microsoft.com/office/drawing/2014/main" id="{09CB48C2-38F8-3D44-A794-1A3FF22B9963}"/>
              </a:ext>
            </a:extLst>
          </p:cNvPr>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24" name="USR_Title">
            <a:extLst>
              <a:ext uri="{FF2B5EF4-FFF2-40B4-BE49-F238E27FC236}">
                <a16:creationId xmlns:a16="http://schemas.microsoft.com/office/drawing/2014/main" id="{EFE0407F-C29F-B94B-B794-6E29859541B5}"/>
              </a:ext>
            </a:extLst>
          </p:cNvPr>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pic>
        <p:nvPicPr>
          <p:cNvPr id="25" name="Billede streg">
            <a:extLst>
              <a:ext uri="{FF2B5EF4-FFF2-40B4-BE49-F238E27FC236}">
                <a16:creationId xmlns:a16="http://schemas.microsoft.com/office/drawing/2014/main" id="{93DBFFAA-E928-404C-B041-1BCFEF36DFC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Tree>
    <p:extLst>
      <p:ext uri="{BB962C8B-B14F-4D97-AF65-F5344CB8AC3E}">
        <p14:creationId xmlns:p14="http://schemas.microsoft.com/office/powerpoint/2010/main" val="1127008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4000" b="0" i="0" u="none" strike="noStrike" cap="all" normalizeH="0" baseline="0" noProof="1">
                <a:ln>
                  <a:noFill/>
                </a:ln>
                <a:solidFill>
                  <a:schemeClr val="bg1"/>
                </a:solidFill>
                <a:effectLst/>
                <a:latin typeface="AU Passata" pitchFamily="34" charset="0"/>
              </a:rPr>
              <a:t>Aarhus 
Universitet</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da-DK" smtClean="0"/>
              <a:pPr/>
              <a:t>06.05.2021</a:t>
            </a:fld>
            <a:r>
              <a:rPr lang="da-DK" dirty="0"/>
              <a:t>03-05-2021</a:t>
            </a:r>
          </a:p>
        </p:txBody>
      </p:sp>
      <p:sp>
        <p:nvSpPr>
          <p:cNvPr id="9" name="Footer Placeholder 6" hidden="1"/>
          <p:cNvSpPr>
            <a:spLocks noGrp="1"/>
          </p:cNvSpPr>
          <p:nvPr>
            <p:ph type="ftr" sz="quarter" idx="11"/>
          </p:nvPr>
        </p:nvSpPr>
        <p:spPr>
          <a:xfrm>
            <a:off x="0" y="7020000"/>
            <a:ext cx="0" cy="0"/>
          </a:xfrm>
        </p:spPr>
        <p:txBody>
          <a:bodyPr/>
          <a:lstStyle/>
          <a:p>
            <a:endParaRPr lang="da-DK"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da-DK" smtClean="0"/>
              <a:pPr>
                <a:defRPr/>
              </a:pPr>
              <a:t>‹#›</a:t>
            </a:fld>
            <a:endParaRPr lang="da-DK" dirty="0"/>
          </a:p>
        </p:txBody>
      </p:sp>
    </p:spTree>
    <p:extLst>
      <p:ext uri="{BB962C8B-B14F-4D97-AF65-F5344CB8AC3E}">
        <p14:creationId xmlns:p14="http://schemas.microsoft.com/office/powerpoint/2010/main" val="4128896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da-DK" dirty="0"/>
              <a:t>Click to edit Master title style</a:t>
            </a:r>
            <a:endParaRPr lang="da-DK"/>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da-DK" sz="1000" baseline="0" noProof="1">
                <a:solidFill>
                  <a:schemeClr val="tx1">
                    <a:lumMod val="75000"/>
                    <a:lumOff val="25000"/>
                  </a:schemeClr>
                </a:solidFill>
              </a:rPr>
              <a:t>Ændr 2. linje eller ord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bg1"/>
                </a:solidFill>
                <a:latin typeface="AU Passata Light" pitchFamily="34" charset="0"/>
              </a:rPr>
              <a:t>
Aarhus Universitet</a:t>
            </a:r>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bg1"/>
                </a:solidFill>
                <a:effectLst/>
                <a:latin typeface="AU Passata" pitchFamily="34" charset="0"/>
              </a:rPr>
              <a:t>
Institut for Virksomhedsledelse</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bg1"/>
              </a:solidFill>
              <a:latin typeface="+mn-lt"/>
            </a:endParaRP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466967715" name="SecondaryLogo"/>
          <p:cNvPicPr>
            <a:picLocks noChangeAspect="1"/>
          </p:cNvPicPr>
          <p:nvPr/>
        </p:nvPicPr>
        <p:blipFill>
          <a:blip r:embed="rId3"/>
          <a:stretch>
            <a:fillRect/>
          </a:stretch>
        </p:blipFill>
        <p:spPr>
          <a:xfrm>
            <a:off x="10206000" y="5997600"/>
            <a:ext cx="1740091"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3" name="Footer Placeholder 2" hidden="1"/>
          <p:cNvSpPr>
            <a:spLocks noGrp="1"/>
          </p:cNvSpPr>
          <p:nvPr>
            <p:ph type="ftr" sz="quarter" idx="11"/>
          </p:nvPr>
        </p:nvSpPr>
        <p:spPr/>
        <p:txBody>
          <a:bodyPr/>
          <a:lstStyle/>
          <a:p>
            <a:endParaRPr lang="da-DK" dirty="0"/>
          </a:p>
        </p:txBody>
      </p:sp>
      <p:sp>
        <p:nvSpPr>
          <p:cNvPr id="18" name="Date_DateCustomA">
            <a:extLst>
              <a:ext uri="{FF2B5EF4-FFF2-40B4-BE49-F238E27FC236}">
                <a16:creationId xmlns:a16="http://schemas.microsoft.com/office/drawing/2014/main" id="{84656C27-FACC-FB4B-AA7D-0EE6716AA101}"/>
              </a:ext>
            </a:extLst>
          </p:cNvPr>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a:solidFill>
                  <a:schemeClr val="bg1"/>
                </a:solidFill>
                <a:latin typeface="+mn-lt"/>
              </a:rPr>
              <a:t>May  2021</a:t>
            </a:r>
          </a:p>
        </p:txBody>
      </p:sp>
      <p:sp>
        <p:nvSpPr>
          <p:cNvPr id="19" name="USR_Title">
            <a:extLst>
              <a:ext uri="{FF2B5EF4-FFF2-40B4-BE49-F238E27FC236}">
                <a16:creationId xmlns:a16="http://schemas.microsoft.com/office/drawing/2014/main" id="{5E5EA590-17B8-2043-9630-99F5E758BB4D}"/>
              </a:ext>
            </a:extLst>
          </p:cNvPr>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bg1"/>
                </a:solidFill>
                <a:latin typeface="+mn-lt"/>
              </a:rPr>
              <a:t>Center for hybrid </a:t>
            </a:r>
            <a:r>
              <a:rPr lang="da-DK" sz="700" b="0" cap="all" baseline="0" dirty="0" err="1">
                <a:solidFill>
                  <a:schemeClr val="bg1"/>
                </a:solidFill>
                <a:latin typeface="+mn-lt"/>
              </a:rPr>
              <a:t>intelligence</a:t>
            </a:r>
            <a:endParaRPr lang="da-DK" sz="700" b="0" cap="all" baseline="0" dirty="0">
              <a:solidFill>
                <a:schemeClr val="bg1"/>
              </a:solidFill>
              <a:latin typeface="+mn-lt"/>
            </a:endParaRPr>
          </a:p>
        </p:txBody>
      </p:sp>
      <p:pic>
        <p:nvPicPr>
          <p:cNvPr id="20" name="Billede streg">
            <a:extLst>
              <a:ext uri="{FF2B5EF4-FFF2-40B4-BE49-F238E27FC236}">
                <a16:creationId xmlns:a16="http://schemas.microsoft.com/office/drawing/2014/main" id="{1AE71678-4B86-F043-80BA-6E5D8A784A0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spTree>
    <p:extLst>
      <p:ext uri="{BB962C8B-B14F-4D97-AF65-F5344CB8AC3E}">
        <p14:creationId xmlns:p14="http://schemas.microsoft.com/office/powerpoint/2010/main" val="20073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da-DK" dirty="0"/>
              <a:t>Click to edit Master title style</a:t>
            </a:r>
            <a:endParaRPr lang="da-DK"/>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 </a:t>
            </a:r>
            <a:endParaRPr lang="da-DK"/>
          </a:p>
          <a:p>
            <a:pPr algn="r">
              <a:lnSpc>
                <a:spcPct val="100000"/>
              </a:lnSpc>
            </a:pPr>
            <a:r>
              <a:rPr lang="da-DK" sz="1000" baseline="0" noProof="1">
                <a:solidFill>
                  <a:schemeClr val="tx1">
                    <a:lumMod val="75000"/>
                    <a:lumOff val="25000"/>
                  </a:schemeClr>
                </a:solidFill>
              </a:rPr>
              <a:t>ændr 2. linje til</a:t>
            </a:r>
            <a:endParaRPr lang="da-DK"/>
          </a:p>
          <a:p>
            <a:pPr algn="r">
              <a:lnSpc>
                <a:spcPct val="100000"/>
              </a:lnSpc>
            </a:pPr>
            <a:r>
              <a:rPr lang="da-DK" sz="1000" noProof="1">
                <a:solidFill>
                  <a:schemeClr val="tx1">
                    <a:lumMod val="75000"/>
                    <a:lumOff val="25000"/>
                  </a:schemeClr>
                </a:solidFill>
              </a:rPr>
              <a:t>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4" name="Title 1"/>
          <p:cNvSpPr>
            <a:spLocks noGrp="1"/>
          </p:cNvSpPr>
          <p:nvPr>
            <p:ph type="title"/>
          </p:nvPr>
        </p:nvSpPr>
        <p:spPr>
          <a:xfrm>
            <a:off x="315913" y="228627"/>
            <a:ext cx="11556000" cy="752101"/>
          </a:xfrm>
        </p:spPr>
        <p:txBody>
          <a:bodyPr anchor="t" anchorCtr="0"/>
          <a:lstStyle/>
          <a:p>
            <a:r>
              <a:rPr lang="da-DK" dirty="0"/>
              <a:t>Click to edit Master title style</a:t>
            </a:r>
            <a:endParaRPr lang="da-DK"/>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0"/>
          </p:nvPr>
        </p:nvSpPr>
        <p:spPr/>
        <p:txBody>
          <a:bodyPr/>
          <a:lstStyle/>
          <a:p>
            <a:fld id="{78417F83-4CBA-48F2-BAD0-783AE3701E32}" type="datetimeFigureOut">
              <a:rPr lang="da-DK" smtClean="0"/>
              <a:pPr/>
              <a:t>06.05.2021</a:t>
            </a:fld>
            <a:r>
              <a:rPr lang="da-DK" dirty="0"/>
              <a:t>03-05-2021</a:t>
            </a:r>
          </a:p>
        </p:txBody>
      </p:sp>
      <p:sp>
        <p:nvSpPr>
          <p:cNvPr id="8" name="Footer Placeholder 7" hidden="1"/>
          <p:cNvSpPr>
            <a:spLocks noGrp="1"/>
          </p:cNvSpPr>
          <p:nvPr>
            <p:ph type="ftr" sz="quarter" idx="11"/>
          </p:nvPr>
        </p:nvSpPr>
        <p:spPr/>
        <p:txBody>
          <a:bodyPr/>
          <a:lstStyle/>
          <a:p>
            <a:endParaRPr lang="da-DK"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da-DK" dirty="0"/>
              <a:t>Insert title</a:t>
            </a:r>
            <a:endParaRPr lang="da-DK"/>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én linje</a:t>
            </a:r>
            <a:endParaRPr lang="da-DK"/>
          </a:p>
          <a:p>
            <a:pPr algn="r">
              <a:lnSpc>
                <a:spcPct val="100000"/>
              </a:lnSpc>
            </a:pPr>
            <a:r>
              <a:rPr lang="da-DK" sz="1000" noProof="1">
                <a:solidFill>
                  <a:schemeClr val="tx1">
                    <a:lumMod val="75000"/>
                    <a:lumOff val="25000"/>
                  </a:schemeClr>
                </a:solidFill>
              </a:rPr>
              <a:t>Light eller AU Passata Bold</a:t>
            </a:r>
            <a:endParaRPr lang="da-DK"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06.05.2021</a:t>
            </a:fld>
            <a:r>
              <a:rPr lang="da-DK" dirty="0"/>
              <a:t>03-05-2021</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da-DK"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da-DK" dirty="0"/>
              <a:t>Click to edit Master title style</a:t>
            </a:r>
            <a:endParaRPr lang="da-DK"/>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da-DK" dirty="0"/>
              <a:t>Click to edit Master text styles</a:t>
            </a:r>
            <a:endParaRPr lang="da-DK"/>
          </a:p>
          <a:p>
            <a:pPr lvl="1"/>
            <a:r>
              <a:rPr lang="da-DK" dirty="0"/>
              <a:t>Second level</a:t>
            </a:r>
            <a:endParaRPr lang="da-DK"/>
          </a:p>
          <a:p>
            <a:pPr lvl="2"/>
            <a:r>
              <a:rPr lang="da-DK" dirty="0"/>
              <a:t>Third level</a:t>
            </a:r>
            <a:endParaRPr lang="da-DK"/>
          </a:p>
          <a:p>
            <a:pPr lvl="3"/>
            <a:r>
              <a:rPr lang="da-DK" dirty="0"/>
              <a:t>Fourth level</a:t>
            </a:r>
            <a:endParaRPr lang="da-DK"/>
          </a:p>
          <a:p>
            <a:pPr lvl="4"/>
            <a:r>
              <a:rPr lang="da-DK" dirty="0"/>
              <a:t>Fifth level</a:t>
            </a:r>
            <a:endParaRPr lang="da-DK"/>
          </a:p>
          <a:p>
            <a:pPr lvl="5"/>
            <a:r>
              <a:rPr lang="da-DK" dirty="0"/>
              <a:t>6</a:t>
            </a:r>
            <a:endParaRPr lang="da-DK"/>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da-DK" dirty="0"/>
              <a:t>Click here and add image via Templafy Image Library</a:t>
            </a:r>
            <a:endParaRPr lang="da-DK"/>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da-DK" sz="1000" noProof="1">
                <a:solidFill>
                  <a:schemeClr val="tx1">
                    <a:lumMod val="75000"/>
                    <a:lumOff val="25000"/>
                  </a:schemeClr>
                </a:solidFill>
              </a:rPr>
              <a:t>Overskrift to</a:t>
            </a:r>
            <a:r>
              <a:rPr lang="da-DK" sz="1000" baseline="0" noProof="1">
                <a:solidFill>
                  <a:schemeClr val="tx1">
                    <a:lumMod val="75000"/>
                    <a:lumOff val="25000"/>
                  </a:schemeClr>
                </a:solidFill>
              </a:rPr>
              <a:t> linjer</a:t>
            </a:r>
            <a:endParaRPr lang="da-DK"/>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5" name="Date Placeholder 4" hidden="1"/>
          <p:cNvSpPr>
            <a:spLocks noGrp="1"/>
          </p:cNvSpPr>
          <p:nvPr>
            <p:ph type="dt" sz="half" idx="15"/>
          </p:nvPr>
        </p:nvSpPr>
        <p:spPr/>
        <p:txBody>
          <a:bodyPr/>
          <a:lstStyle/>
          <a:p>
            <a:fld id="{78417F83-4CBA-48F2-BAD0-783AE3701E32}" type="datetimeFigureOut">
              <a:rPr lang="da-DK" smtClean="0"/>
              <a:pPr/>
              <a:t>06.05.2021</a:t>
            </a:fld>
            <a:r>
              <a:rPr lang="da-DK" dirty="0"/>
              <a:t>03-05-2021</a:t>
            </a:r>
          </a:p>
        </p:txBody>
      </p:sp>
      <p:sp>
        <p:nvSpPr>
          <p:cNvPr id="6" name="Footer Placeholder 5" hidden="1"/>
          <p:cNvSpPr>
            <a:spLocks noGrp="1"/>
          </p:cNvSpPr>
          <p:nvPr>
            <p:ph type="ftr" sz="quarter" idx="16"/>
          </p:nvPr>
        </p:nvSpPr>
        <p:spPr/>
        <p:txBody>
          <a:bodyPr/>
          <a:lstStyle/>
          <a:p>
            <a:endParaRPr lang="da-DK"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6" name="Date Placeholder 5" hidden="1"/>
          <p:cNvSpPr>
            <a:spLocks noGrp="1"/>
          </p:cNvSpPr>
          <p:nvPr>
            <p:ph type="dt" sz="half" idx="12"/>
          </p:nvPr>
        </p:nvSpPr>
        <p:spPr/>
        <p:txBody>
          <a:bodyPr/>
          <a:lstStyle/>
          <a:p>
            <a:fld id="{78417F83-4CBA-48F2-BAD0-783AE3701E32}" type="datetimeFigureOut">
              <a:rPr lang="da-DK" smtClean="0"/>
              <a:pPr/>
              <a:t>06.05.2021</a:t>
            </a:fld>
            <a:r>
              <a:rPr lang="da-DK" dirty="0"/>
              <a:t>03-05-2021</a:t>
            </a:r>
          </a:p>
        </p:txBody>
      </p:sp>
      <p:sp>
        <p:nvSpPr>
          <p:cNvPr id="7" name="Footer Placeholder 6" hidden="1"/>
          <p:cNvSpPr>
            <a:spLocks noGrp="1"/>
          </p:cNvSpPr>
          <p:nvPr>
            <p:ph type="ftr" sz="quarter" idx="13"/>
          </p:nvPr>
        </p:nvSpPr>
        <p:spPr/>
        <p:txBody>
          <a:bodyPr/>
          <a:lstStyle/>
          <a:p>
            <a:endParaRPr lang="da-DK" dirty="0"/>
          </a:p>
        </p:txBody>
      </p:sp>
    </p:spTree>
    <p:extLst>
      <p:ext uri="{BB962C8B-B14F-4D97-AF65-F5344CB8AC3E}">
        <p14:creationId xmlns:p14="http://schemas.microsoft.com/office/powerpoint/2010/main" val="3077618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da-DK" dirty="0"/>
              <a:t>Click here and add image via Templafy Image Library</a:t>
            </a:r>
            <a:endParaRPr lang="da-DK"/>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da-DK" dirty="0"/>
              <a:t>Click here and add image via Templafy Image Library</a:t>
            </a:r>
            <a:endParaRPr lang="da-DK"/>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da-DK" smtClean="0"/>
              <a:pPr>
                <a:defRPr/>
              </a:pPr>
              <a:t>‹#›</a:t>
            </a:fld>
            <a:endParaRPr lang="da-DK" dirty="0"/>
          </a:p>
        </p:txBody>
      </p:sp>
      <p:sp>
        <p:nvSpPr>
          <p:cNvPr id="7" name="Date Placeholder 6" hidden="1"/>
          <p:cNvSpPr>
            <a:spLocks noGrp="1"/>
          </p:cNvSpPr>
          <p:nvPr>
            <p:ph type="dt" sz="half" idx="13"/>
          </p:nvPr>
        </p:nvSpPr>
        <p:spPr/>
        <p:txBody>
          <a:bodyPr/>
          <a:lstStyle/>
          <a:p>
            <a:fld id="{78417F83-4CBA-48F2-BAD0-783AE3701E32}" type="datetimeFigureOut">
              <a:rPr lang="da-DK" smtClean="0"/>
              <a:pPr/>
              <a:t>06.05.2021</a:t>
            </a:fld>
            <a:r>
              <a:rPr lang="da-DK" dirty="0"/>
              <a:t>03-05-2021</a:t>
            </a:r>
          </a:p>
        </p:txBody>
      </p:sp>
      <p:sp>
        <p:nvSpPr>
          <p:cNvPr id="8" name="Footer Placeholder 7" hidden="1"/>
          <p:cNvSpPr>
            <a:spLocks noGrp="1"/>
          </p:cNvSpPr>
          <p:nvPr>
            <p:ph type="ftr" sz="quarter" idx="14"/>
          </p:nvPr>
        </p:nvSpPr>
        <p:spPr/>
        <p:txBody>
          <a:bodyPr/>
          <a:lstStyle/>
          <a:p>
            <a:endParaRPr lang="da-DK"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a-DK" noProof="0" dirty="0"/>
              <a:t>Click to edit Master title style</a:t>
            </a:r>
            <a:endParaRPr lang="da-DK"/>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noProof="0" dirty="0"/>
              <a:t>Click to edit Master text styles</a:t>
            </a:r>
            <a:endParaRPr lang="da-DK" dirty="0"/>
          </a:p>
          <a:p>
            <a:pPr lvl="1"/>
            <a:r>
              <a:rPr lang="da-DK" noProof="0" dirty="0"/>
              <a:t>Second level</a:t>
            </a:r>
            <a:endParaRPr lang="da-DK" dirty="0"/>
          </a:p>
          <a:p>
            <a:pPr lvl="2"/>
            <a:r>
              <a:rPr lang="da-DK" noProof="0" dirty="0"/>
              <a:t>Third level</a:t>
            </a:r>
            <a:endParaRPr lang="da-DK" dirty="0"/>
          </a:p>
          <a:p>
            <a:pPr lvl="3"/>
            <a:r>
              <a:rPr lang="da-DK" noProof="0" dirty="0"/>
              <a:t>Fourth level</a:t>
            </a:r>
            <a:endParaRPr lang="da-DK" dirty="0"/>
          </a:p>
          <a:p>
            <a:pPr lvl="4"/>
            <a:r>
              <a:rPr lang="da-DK" noProof="0" dirty="0"/>
              <a:t>Fifth level</a:t>
            </a:r>
            <a:endParaRPr lang="da-DK" dirty="0"/>
          </a:p>
          <a:p>
            <a:pPr lvl="5"/>
            <a:r>
              <a:rPr lang="da-DK" noProof="0" dirty="0"/>
              <a:t>6 level</a:t>
            </a:r>
            <a:endParaRPr lang="da-DK" dirty="0"/>
          </a:p>
          <a:p>
            <a:pPr lvl="6"/>
            <a:r>
              <a:rPr lang="da-DK" noProof="0" dirty="0"/>
              <a:t>7 level</a:t>
            </a:r>
            <a:endParaRPr lang="da-DK" dirty="0"/>
          </a:p>
          <a:p>
            <a:pPr lvl="7"/>
            <a:r>
              <a:rPr lang="da-DK" noProof="0" dirty="0"/>
              <a:t>8 level</a:t>
            </a:r>
            <a:endParaRPr lang="da-DK" dirty="0"/>
          </a:p>
          <a:p>
            <a:pPr lvl="8"/>
            <a:r>
              <a:rPr lang="da-DK" noProof="0" dirty="0"/>
              <a:t>9 level</a:t>
            </a:r>
            <a:endParaRPr lang="da-DK" dirty="0"/>
          </a:p>
        </p:txBody>
      </p:sp>
      <p:pic>
        <p:nvPicPr>
          <p:cNvPr id="349044363" name="SecondaryLogo_sort"/>
          <p:cNvPicPr>
            <a:picLocks noChangeAspect="1"/>
          </p:cNvPicPr>
          <p:nvPr/>
        </p:nvPicPr>
        <p:blipFill>
          <a:blip r:embed="rId22"/>
          <a:stretch>
            <a:fillRect/>
          </a:stretch>
        </p:blipFill>
        <p:spPr>
          <a:xfrm>
            <a:off x="10206000" y="5997600"/>
            <a:ext cx="1740091"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sz="4799" dirty="0"/>
          </a:p>
          <a:p>
            <a:pPr algn="ctr"/>
            <a:endParaRPr lang="da-DK"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da-DK" sz="700" b="0" cap="all" baseline="0" dirty="0">
              <a:solidFill>
                <a:schemeClr val="tx1"/>
              </a:solidFill>
              <a:latin typeface="+mn-lt"/>
            </a:endParaRPr>
          </a:p>
        </p:txBody>
      </p:sp>
      <p:sp>
        <p:nvSpPr>
          <p:cNvPr id="27"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da-DK" sz="700" b="0" cap="all" baseline="0" dirty="0" err="1">
                <a:solidFill>
                  <a:schemeClr val="tx1"/>
                </a:solidFill>
                <a:latin typeface="+mn-lt"/>
              </a:rPr>
              <a:t>may</a:t>
            </a:r>
            <a:r>
              <a:rPr lang="da-DK" sz="700" b="0" cap="all" baseline="0" dirty="0">
                <a:solidFill>
                  <a:schemeClr val="tx1"/>
                </a:solidFill>
                <a:latin typeface="+mn-lt"/>
              </a:rPr>
              <a:t> 2021</a:t>
            </a:r>
          </a:p>
        </p:txBody>
      </p:sp>
      <p:sp>
        <p:nvSpPr>
          <p:cNvPr id="28" name="USR_Title"/>
          <p:cNvSpPr txBox="1">
            <a:spLocks noChangeArrowheads="1"/>
          </p:cNvSpPr>
          <p:nvPr userDrawn="1"/>
        </p:nvSpPr>
        <p:spPr bwMode="auto">
          <a:xfrm>
            <a:off x="6254961"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da-DK" sz="700" b="0" cap="all" baseline="0" dirty="0">
                <a:solidFill>
                  <a:schemeClr val="tx1"/>
                </a:solidFill>
                <a:latin typeface="+mn-lt"/>
              </a:rPr>
              <a:t>Center for hybrid </a:t>
            </a:r>
            <a:r>
              <a:rPr lang="da-DK" sz="700" b="0" cap="all" baseline="0" dirty="0" err="1">
                <a:solidFill>
                  <a:schemeClr val="tx1"/>
                </a:solidFill>
                <a:latin typeface="+mn-lt"/>
              </a:rPr>
              <a:t>intelligence</a:t>
            </a:r>
            <a:endParaRPr lang="da-DK" sz="700" b="0" cap="all" baseline="0" dirty="0">
              <a:solidFill>
                <a:schemeClr val="tx1"/>
              </a:solidFill>
              <a:latin typeface="+mn-lt"/>
            </a:endParaRPr>
          </a:p>
        </p:txBody>
      </p:sp>
      <p:pic>
        <p:nvPicPr>
          <p:cNvPr id="7" name="Au logo"/>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302400" y="5999002"/>
            <a:ext cx="557570" cy="558000"/>
          </a:xfrm>
          <a:prstGeom prst="rect">
            <a:avLst/>
          </a:prstGeom>
        </p:spPr>
      </p:pic>
      <p:pic>
        <p:nvPicPr>
          <p:cNvPr id="10" name="Billede streg"/>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da-DK" sz="600" cap="all" spc="40" baseline="0" dirty="0">
                <a:solidFill>
                  <a:schemeClr val="tx1"/>
                </a:solidFill>
                <a:latin typeface="AU Passata Light" pitchFamily="34" charset="0"/>
              </a:rPr>
              <a:t>
Aarhus Universitet</a:t>
            </a:r>
          </a:p>
        </p:txBody>
      </p:sp>
      <p:sp>
        <p:nvSpPr>
          <p:cNvPr id="26"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da-DK" sz="1000" b="0" i="0" u="none" strike="noStrike" cap="all" normalizeH="0" baseline="0" noProof="1">
                <a:ln>
                  <a:noFill/>
                </a:ln>
                <a:solidFill>
                  <a:schemeClr val="tx1"/>
                </a:solidFill>
                <a:effectLst/>
                <a:latin typeface="AU Passata" pitchFamily="34" charset="0"/>
              </a:rPr>
              <a:t>
Institut for Virksomhedsledelse</a:t>
            </a:r>
          </a:p>
        </p:txBody>
      </p:sp>
      <p:sp>
        <p:nvSpPr>
          <p:cNvPr id="1030" name="Sidetal"/>
          <p:cNvSpPr>
            <a:spLocks noGrp="1" noChangeArrowheads="1"/>
          </p:cNvSpPr>
          <p:nvPr>
            <p:ph type="sldNum" sz="quarter" idx="4"/>
          </p:nvPr>
        </p:nvSpPr>
        <p:spPr bwMode="auto">
          <a:xfrm>
            <a:off x="11807992" y="6581497"/>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da-DK" smtClean="0"/>
              <a:pPr>
                <a:defRPr/>
              </a:pPr>
              <a:t>‹#›</a:t>
            </a:fld>
            <a:endParaRPr lang="da-DK"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da-DK" smtClean="0"/>
              <a:pPr/>
              <a:t>06.05.2021</a:t>
            </a:fld>
            <a:r>
              <a:rPr lang="da-DK"/>
              <a:t>03-05-2021</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da-DK" dirty="0"/>
          </a:p>
        </p:txBody>
      </p:sp>
      <p:sp>
        <p:nvSpPr>
          <p:cNvPr id="16" name="Rectangle 15">
            <a:extLst>
              <a:ext uri="{FF2B5EF4-FFF2-40B4-BE49-F238E27FC236}">
                <a16:creationId xmlns:a16="http://schemas.microsoft.com/office/drawing/2014/main" id="{ABA82850-4471-814F-A1F2-F8EE0DA52A64}"/>
              </a:ext>
            </a:extLst>
          </p:cNvPr>
          <p:cNvSpPr/>
          <p:nvPr userDrawn="1"/>
        </p:nvSpPr>
        <p:spPr>
          <a:xfrm>
            <a:off x="8558245" y="6293644"/>
            <a:ext cx="2016224" cy="384721"/>
          </a:xfrm>
          <a:prstGeom prst="rect">
            <a:avLst/>
          </a:prstGeom>
        </p:spPr>
        <p:txBody>
          <a:bodyPr wrap="square">
            <a:spAutoFit/>
          </a:bodyPr>
          <a:lstStyle/>
          <a:p>
            <a:pPr>
              <a:lnSpc>
                <a:spcPct val="100000"/>
              </a:lnSpc>
            </a:pPr>
            <a:r>
              <a:rPr lang="en-AU" sz="1000" dirty="0"/>
              <a:t>Centre for</a:t>
            </a:r>
            <a:br>
              <a:rPr lang="en-AU" sz="1000" dirty="0"/>
            </a:br>
            <a:r>
              <a:rPr lang="en-AU" sz="900" dirty="0"/>
              <a:t>Educational Development</a:t>
            </a:r>
            <a:endParaRPr lang="en-AU" sz="1000"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73" r:id="rId3"/>
    <p:sldLayoutId id="2147483666" r:id="rId4"/>
    <p:sldLayoutId id="2147483662" r:id="rId5"/>
    <p:sldLayoutId id="2147483649" r:id="rId6"/>
    <p:sldLayoutId id="2147483669" r:id="rId7"/>
    <p:sldLayoutId id="2147483661" r:id="rId8"/>
    <p:sldLayoutId id="2147483668" r:id="rId9"/>
    <p:sldLayoutId id="2147483663" r:id="rId10"/>
    <p:sldLayoutId id="2147483670" r:id="rId11"/>
    <p:sldLayoutId id="2147483654" r:id="rId12"/>
    <p:sldLayoutId id="2147483664" r:id="rId13"/>
    <p:sldLayoutId id="2147483671" r:id="rId14"/>
    <p:sldLayoutId id="2147483650" r:id="rId15"/>
    <p:sldLayoutId id="2147483655" r:id="rId16"/>
    <p:sldLayoutId id="2147483651" r:id="rId17"/>
    <p:sldLayoutId id="2147483672" r:id="rId18"/>
    <p:sldLayoutId id="2147483678" r:id="rId19"/>
    <p:sldLayoutId id="2147483658" r:id="rId20"/>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hyperlink" Target="mailto:arthur@mgmt.au.dk" TargetMode="External"/><Relationship Id="rId7" Type="http://schemas.openxmlformats.org/officeDocument/2006/relationships/hyperlink" Target="mailto:ced@au.dk"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ced.au.dk" TargetMode="External"/><Relationship Id="rId5" Type="http://schemas.openxmlformats.org/officeDocument/2006/relationships/hyperlink" Target="mailto:sherson@mgmt.au.dk" TargetMode="External"/><Relationship Id="rId4" Type="http://schemas.openxmlformats.org/officeDocument/2006/relationships/hyperlink" Target="https://mgmt.au.dk/center-for-hybrid-intelligence/"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ags" Target="../tags/tag5.xml"/><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2482343"/>
            <a:ext cx="10220325" cy="1661993"/>
          </a:xfrm>
        </p:spPr>
        <p:txBody>
          <a:bodyPr/>
          <a:lstStyle/>
          <a:p>
            <a:r>
              <a:rPr lang="en-AU" b="0" dirty="0"/>
              <a:t>Agent-based modelling</a:t>
            </a:r>
            <a:br>
              <a:rPr lang="en-AU" b="0" dirty="0"/>
            </a:br>
            <a:r>
              <a:rPr lang="en-AU" dirty="0"/>
              <a:t>in education</a:t>
            </a:r>
            <a:endParaRPr lang="en-AU" sz="4400" dirty="0"/>
          </a:p>
        </p:txBody>
      </p:sp>
      <p:pic>
        <p:nvPicPr>
          <p:cNvPr id="12" name="Picture 11" descr="logo">
            <a:extLst>
              <a:ext uri="{FF2B5EF4-FFF2-40B4-BE49-F238E27FC236}">
                <a16:creationId xmlns:a16="http://schemas.microsoft.com/office/drawing/2014/main" id="{FE8556B3-8F2E-A24F-9B8A-3B66D0F3805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65820" y="4725144"/>
            <a:ext cx="4346714" cy="7559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5F2A4E1-9CA2-0C42-9188-2F053BFE7B06}"/>
              </a:ext>
            </a:extLst>
          </p:cNvPr>
          <p:cNvSpPr/>
          <p:nvPr/>
        </p:nvSpPr>
        <p:spPr>
          <a:xfrm>
            <a:off x="7338055" y="4637273"/>
            <a:ext cx="4562738" cy="843821"/>
          </a:xfrm>
          <a:prstGeom prst="rect">
            <a:avLst/>
          </a:prstGeom>
        </p:spPr>
        <p:txBody>
          <a:bodyPr wrap="square">
            <a:spAutoFit/>
          </a:bodyPr>
          <a:lstStyle/>
          <a:p>
            <a:pPr>
              <a:lnSpc>
                <a:spcPct val="100000"/>
              </a:lnSpc>
              <a:spcBef>
                <a:spcPts val="115"/>
              </a:spcBef>
            </a:pPr>
            <a:r>
              <a:rPr lang="en-GB" sz="2400" b="1" dirty="0">
                <a:solidFill>
                  <a:schemeClr val="bg1"/>
                </a:solidFill>
              </a:rPr>
              <a:t>Centre for</a:t>
            </a:r>
          </a:p>
          <a:p>
            <a:pPr>
              <a:lnSpc>
                <a:spcPct val="100000"/>
              </a:lnSpc>
              <a:spcBef>
                <a:spcPts val="115"/>
              </a:spcBef>
            </a:pPr>
            <a:r>
              <a:rPr lang="en-GB" sz="2400" b="1" dirty="0">
                <a:solidFill>
                  <a:schemeClr val="bg1"/>
                </a:solidFill>
              </a:rPr>
              <a:t>Educational Development </a:t>
            </a:r>
          </a:p>
        </p:txBody>
      </p:sp>
    </p:spTree>
    <p:custDataLst>
      <p:tags r:id="rId1"/>
    </p:custDataLst>
    <p:extLst>
      <p:ext uri="{BB962C8B-B14F-4D97-AF65-F5344CB8AC3E}">
        <p14:creationId xmlns:p14="http://schemas.microsoft.com/office/powerpoint/2010/main" val="94832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b="0" dirty="0"/>
              <a:t>Agent-Based </a:t>
            </a:r>
            <a:r>
              <a:rPr lang="en-AU" b="0" dirty="0" err="1"/>
              <a:t>Modeling</a:t>
            </a:r>
            <a:r>
              <a:rPr lang="en-AU" b="0" dirty="0"/>
              <a:t>:</a:t>
            </a:r>
            <a:br>
              <a:rPr lang="en-AU" dirty="0"/>
            </a:br>
            <a:r>
              <a:rPr lang="en-AU" dirty="0"/>
              <a:t>The Virtual Laboratory</a:t>
            </a:r>
          </a:p>
        </p:txBody>
      </p:sp>
      <p:sp>
        <p:nvSpPr>
          <p:cNvPr id="7" name="Content Placeholder 4">
            <a:extLst>
              <a:ext uri="{FF2B5EF4-FFF2-40B4-BE49-F238E27FC236}">
                <a16:creationId xmlns:a16="http://schemas.microsoft.com/office/drawing/2014/main" id="{46410654-71C2-6043-B6D3-E547F27D9BA1}"/>
              </a:ext>
            </a:extLst>
          </p:cNvPr>
          <p:cNvSpPr>
            <a:spLocks noGrp="1"/>
          </p:cNvSpPr>
          <p:nvPr>
            <p:ph idx="1"/>
          </p:nvPr>
        </p:nvSpPr>
        <p:spPr>
          <a:xfrm>
            <a:off x="1283347" y="4534839"/>
            <a:ext cx="2592897" cy="2323161"/>
          </a:xfrm>
        </p:spPr>
        <p:txBody>
          <a:bodyPr/>
          <a:lstStyle/>
          <a:p>
            <a:pPr algn="ctr"/>
            <a:r>
              <a:rPr lang="de-DE" dirty="0" err="1"/>
              <a:t>Extract</a:t>
            </a:r>
            <a:r>
              <a:rPr lang="de-DE" dirty="0"/>
              <a:t> relevant </a:t>
            </a:r>
            <a:r>
              <a:rPr lang="de-DE" dirty="0" err="1"/>
              <a:t>data</a:t>
            </a:r>
            <a:r>
              <a:rPr lang="de-DE" dirty="0"/>
              <a:t> </a:t>
            </a:r>
            <a:r>
              <a:rPr lang="de-DE" dirty="0" err="1"/>
              <a:t>to</a:t>
            </a:r>
            <a:r>
              <a:rPr lang="de-DE" dirty="0"/>
              <a:t> </a:t>
            </a:r>
            <a:r>
              <a:rPr lang="de-DE" dirty="0" err="1"/>
              <a:t>guide</a:t>
            </a:r>
            <a:r>
              <a:rPr lang="de-DE" dirty="0"/>
              <a:t> </a:t>
            </a:r>
            <a:r>
              <a:rPr lang="de-DE" dirty="0" err="1"/>
              <a:t>assumptions</a:t>
            </a:r>
            <a:endParaRPr lang="de-DE" dirty="0"/>
          </a:p>
        </p:txBody>
      </p:sp>
      <p:pic>
        <p:nvPicPr>
          <p:cNvPr id="8" name="Picture 7">
            <a:extLst>
              <a:ext uri="{FF2B5EF4-FFF2-40B4-BE49-F238E27FC236}">
                <a16:creationId xmlns:a16="http://schemas.microsoft.com/office/drawing/2014/main" id="{183119E0-922F-2142-BBA5-B37B87AB710F}"/>
              </a:ext>
            </a:extLst>
          </p:cNvPr>
          <p:cNvPicPr>
            <a:picLocks noChangeAspect="1"/>
          </p:cNvPicPr>
          <p:nvPr/>
        </p:nvPicPr>
        <p:blipFill>
          <a:blip r:embed="rId4"/>
          <a:stretch>
            <a:fillRect/>
          </a:stretch>
        </p:blipFill>
        <p:spPr>
          <a:xfrm>
            <a:off x="1493080" y="2115819"/>
            <a:ext cx="2335214" cy="2323161"/>
          </a:xfrm>
          <a:prstGeom prst="rect">
            <a:avLst/>
          </a:prstGeom>
        </p:spPr>
      </p:pic>
      <p:pic>
        <p:nvPicPr>
          <p:cNvPr id="9" name="Picture 8">
            <a:extLst>
              <a:ext uri="{FF2B5EF4-FFF2-40B4-BE49-F238E27FC236}">
                <a16:creationId xmlns:a16="http://schemas.microsoft.com/office/drawing/2014/main" id="{73491538-6F1D-4045-AF75-0046E8213110}"/>
              </a:ext>
            </a:extLst>
          </p:cNvPr>
          <p:cNvPicPr>
            <a:picLocks noChangeAspect="1"/>
          </p:cNvPicPr>
          <p:nvPr/>
        </p:nvPicPr>
        <p:blipFill>
          <a:blip r:embed="rId5"/>
          <a:stretch>
            <a:fillRect/>
          </a:stretch>
        </p:blipFill>
        <p:spPr>
          <a:xfrm>
            <a:off x="4928392" y="2137331"/>
            <a:ext cx="2335215" cy="2301649"/>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FC90EFE6-C1C8-D24E-8C2E-E328949E38E4}"/>
              </a:ext>
            </a:extLst>
          </p:cNvPr>
          <p:cNvPicPr>
            <a:picLocks noChangeAspect="1"/>
          </p:cNvPicPr>
          <p:nvPr/>
        </p:nvPicPr>
        <p:blipFill>
          <a:blip r:embed="rId6"/>
          <a:stretch>
            <a:fillRect/>
          </a:stretch>
        </p:blipFill>
        <p:spPr>
          <a:xfrm>
            <a:off x="8363705" y="2115819"/>
            <a:ext cx="2405305" cy="2360900"/>
          </a:xfrm>
          <a:prstGeom prst="ellipse">
            <a:avLst/>
          </a:prstGeom>
          <a:ln w="127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1" name="Content Placeholder 4">
            <a:extLst>
              <a:ext uri="{FF2B5EF4-FFF2-40B4-BE49-F238E27FC236}">
                <a16:creationId xmlns:a16="http://schemas.microsoft.com/office/drawing/2014/main" id="{C0EB4BAB-8D74-5948-95C8-B7CFD0C55967}"/>
              </a:ext>
            </a:extLst>
          </p:cNvPr>
          <p:cNvSpPr txBox="1">
            <a:spLocks/>
          </p:cNvSpPr>
          <p:nvPr/>
        </p:nvSpPr>
        <p:spPr>
          <a:xfrm>
            <a:off x="4662054" y="4534838"/>
            <a:ext cx="2950398"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000" dirty="0" err="1"/>
              <a:t>Assumptions</a:t>
            </a:r>
            <a:r>
              <a:rPr lang="de-DE" sz="2000" dirty="0"/>
              <a:t> </a:t>
            </a:r>
            <a:r>
              <a:rPr lang="de-DE" sz="2000" dirty="0" err="1"/>
              <a:t>are</a:t>
            </a:r>
            <a:r>
              <a:rPr lang="de-DE" sz="2000" dirty="0"/>
              <a:t> </a:t>
            </a:r>
            <a:r>
              <a:rPr lang="de-DE" sz="2000" dirty="0" err="1"/>
              <a:t>used</a:t>
            </a:r>
            <a:r>
              <a:rPr lang="de-DE" sz="2000" dirty="0"/>
              <a:t> </a:t>
            </a:r>
            <a:r>
              <a:rPr lang="de-DE" sz="2000" dirty="0" err="1"/>
              <a:t>to</a:t>
            </a:r>
            <a:r>
              <a:rPr lang="de-DE" sz="2000" dirty="0"/>
              <a:t> </a:t>
            </a:r>
            <a:r>
              <a:rPr lang="de-DE" sz="2000" dirty="0" err="1"/>
              <a:t>shape</a:t>
            </a:r>
            <a:r>
              <a:rPr lang="de-DE" sz="2000" dirty="0"/>
              <a:t> </a:t>
            </a:r>
            <a:r>
              <a:rPr lang="de-DE" sz="2000" dirty="0" err="1"/>
              <a:t>model</a:t>
            </a:r>
            <a:r>
              <a:rPr lang="de-DE" sz="2000" dirty="0"/>
              <a:t> in </a:t>
            </a:r>
            <a:r>
              <a:rPr lang="de-DE" sz="2000" dirty="0" err="1"/>
              <a:t>NetLogo</a:t>
            </a:r>
            <a:endParaRPr lang="de-DE" sz="2000" dirty="0"/>
          </a:p>
        </p:txBody>
      </p:sp>
      <p:sp>
        <p:nvSpPr>
          <p:cNvPr id="12" name="Content Placeholder 4">
            <a:extLst>
              <a:ext uri="{FF2B5EF4-FFF2-40B4-BE49-F238E27FC236}">
                <a16:creationId xmlns:a16="http://schemas.microsoft.com/office/drawing/2014/main" id="{D07FD307-734E-DE47-9653-6F3F6F15286C}"/>
              </a:ext>
            </a:extLst>
          </p:cNvPr>
          <p:cNvSpPr txBox="1">
            <a:spLocks/>
          </p:cNvSpPr>
          <p:nvPr/>
        </p:nvSpPr>
        <p:spPr>
          <a:xfrm>
            <a:off x="8398262" y="4553418"/>
            <a:ext cx="2592897" cy="22860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de-DE" sz="2000" dirty="0"/>
              <a:t>The </a:t>
            </a:r>
            <a:r>
              <a:rPr lang="de-DE" sz="2000" dirty="0" err="1"/>
              <a:t>model</a:t>
            </a:r>
            <a:r>
              <a:rPr lang="de-DE" sz="2000" dirty="0"/>
              <a:t> </a:t>
            </a:r>
            <a:r>
              <a:rPr lang="de-DE" sz="2000" dirty="0" err="1"/>
              <a:t>can</a:t>
            </a:r>
            <a:r>
              <a:rPr lang="de-DE" sz="2000" dirty="0"/>
              <a:t> </a:t>
            </a:r>
            <a:r>
              <a:rPr lang="de-DE" sz="2000" dirty="0" err="1"/>
              <a:t>now</a:t>
            </a:r>
            <a:r>
              <a:rPr lang="de-DE" sz="2000" dirty="0"/>
              <a:t> </a:t>
            </a:r>
            <a:r>
              <a:rPr lang="de-DE" sz="2000" dirty="0" err="1"/>
              <a:t>be</a:t>
            </a:r>
            <a:r>
              <a:rPr lang="de-DE" sz="2000" dirty="0"/>
              <a:t> </a:t>
            </a:r>
            <a:r>
              <a:rPr lang="de-DE" sz="2000" dirty="0" err="1"/>
              <a:t>used</a:t>
            </a:r>
            <a:r>
              <a:rPr lang="de-DE" sz="2000" dirty="0"/>
              <a:t> </a:t>
            </a:r>
            <a:r>
              <a:rPr lang="de-DE" sz="2000" dirty="0" err="1"/>
              <a:t>for</a:t>
            </a:r>
            <a:r>
              <a:rPr lang="de-DE" sz="2000" dirty="0"/>
              <a:t> </a:t>
            </a:r>
            <a:r>
              <a:rPr lang="de-DE" sz="2000" dirty="0" err="1"/>
              <a:t>investigations</a:t>
            </a:r>
            <a:endParaRPr lang="de-DE" sz="2000" dirty="0"/>
          </a:p>
        </p:txBody>
      </p:sp>
      <p:sp>
        <p:nvSpPr>
          <p:cNvPr id="13" name="Right Arrow 12">
            <a:extLst>
              <a:ext uri="{FF2B5EF4-FFF2-40B4-BE49-F238E27FC236}">
                <a16:creationId xmlns:a16="http://schemas.microsoft.com/office/drawing/2014/main" id="{47855CD2-BED5-C84F-9E96-30BCB6DA7BB8}"/>
              </a:ext>
            </a:extLst>
          </p:cNvPr>
          <p:cNvSpPr/>
          <p:nvPr/>
        </p:nvSpPr>
        <p:spPr>
          <a:xfrm>
            <a:off x="3961315" y="2943318"/>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ight Arrow 13">
            <a:extLst>
              <a:ext uri="{FF2B5EF4-FFF2-40B4-BE49-F238E27FC236}">
                <a16:creationId xmlns:a16="http://schemas.microsoft.com/office/drawing/2014/main" id="{BDAC555A-7C3B-124A-A256-28F6961410CF}"/>
              </a:ext>
            </a:extLst>
          </p:cNvPr>
          <p:cNvSpPr/>
          <p:nvPr/>
        </p:nvSpPr>
        <p:spPr>
          <a:xfrm>
            <a:off x="7392447" y="2932562"/>
            <a:ext cx="834055" cy="689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281336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err="1"/>
              <a:t>Collaboration</a:t>
            </a:r>
            <a:r>
              <a:rPr lang="de-DE" dirty="0"/>
              <a:t> Partners</a:t>
            </a:r>
            <a:endParaRPr lang="da-DK" dirty="0"/>
          </a:p>
        </p:txBody>
      </p:sp>
      <p:pic>
        <p:nvPicPr>
          <p:cNvPr id="20" name="Billede 6">
            <a:extLst>
              <a:ext uri="{FF2B5EF4-FFF2-40B4-BE49-F238E27FC236}">
                <a16:creationId xmlns:a16="http://schemas.microsoft.com/office/drawing/2014/main" id="{BA8DB73E-8B19-7544-B130-72D65C5DF2C9}"/>
              </a:ext>
            </a:extLst>
          </p:cNvPr>
          <p:cNvPicPr>
            <a:picLocks noChangeAspect="1"/>
          </p:cNvPicPr>
          <p:nvPr/>
        </p:nvPicPr>
        <p:blipFill rotWithShape="1">
          <a:blip r:embed="rId4"/>
          <a:srcRect r="56227"/>
          <a:stretch/>
        </p:blipFill>
        <p:spPr>
          <a:xfrm>
            <a:off x="6392387" y="2394291"/>
            <a:ext cx="5048072" cy="3781096"/>
          </a:xfrm>
          <a:prstGeom prst="rect">
            <a:avLst/>
          </a:prstGeom>
        </p:spPr>
      </p:pic>
      <p:sp>
        <p:nvSpPr>
          <p:cNvPr id="21" name="Content Placeholder 4">
            <a:extLst>
              <a:ext uri="{FF2B5EF4-FFF2-40B4-BE49-F238E27FC236}">
                <a16:creationId xmlns:a16="http://schemas.microsoft.com/office/drawing/2014/main" id="{2DB99CE4-0CF0-634D-AC9E-9D9364728993}"/>
              </a:ext>
            </a:extLst>
          </p:cNvPr>
          <p:cNvSpPr txBox="1">
            <a:spLocks/>
          </p:cNvSpPr>
          <p:nvPr/>
        </p:nvSpPr>
        <p:spPr>
          <a:xfrm>
            <a:off x="5950396" y="1252951"/>
            <a:ext cx="6238429" cy="481265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da-DK" sz="2400" b="1" dirty="0" err="1"/>
              <a:t>Theory</a:t>
            </a:r>
            <a:r>
              <a:rPr lang="da-DK" sz="2400" b="1" dirty="0"/>
              <a:t> of Science with Carsten Bergenholtz</a:t>
            </a:r>
            <a:br>
              <a:rPr lang="da-DK" sz="2400" b="1" dirty="0"/>
            </a:br>
            <a:r>
              <a:rPr lang="en-US" sz="1800" dirty="0"/>
              <a:t>How can we strike a balance between a healthy population and a healthy economy during an epidemic?</a:t>
            </a:r>
            <a:endParaRPr lang="da-DK" sz="2400" dirty="0"/>
          </a:p>
        </p:txBody>
      </p:sp>
      <p:sp>
        <p:nvSpPr>
          <p:cNvPr id="9" name="Content Placeholder 4">
            <a:extLst>
              <a:ext uri="{FF2B5EF4-FFF2-40B4-BE49-F238E27FC236}">
                <a16:creationId xmlns:a16="http://schemas.microsoft.com/office/drawing/2014/main" id="{1996E1CD-788B-2D49-B1D6-56A5184743BE}"/>
              </a:ext>
            </a:extLst>
          </p:cNvPr>
          <p:cNvSpPr>
            <a:spLocks noGrp="1"/>
          </p:cNvSpPr>
          <p:nvPr>
            <p:ph idx="1"/>
          </p:nvPr>
        </p:nvSpPr>
        <p:spPr>
          <a:xfrm>
            <a:off x="454157" y="1252953"/>
            <a:ext cx="5328591" cy="4812658"/>
          </a:xfrm>
        </p:spPr>
        <p:txBody>
          <a:bodyPr/>
          <a:lstStyle/>
          <a:p>
            <a:pPr>
              <a:lnSpc>
                <a:spcPct val="100000"/>
              </a:lnSpc>
            </a:pPr>
            <a:r>
              <a:rPr lang="da-DK" sz="2400" b="1" dirty="0" err="1"/>
              <a:t>Linguistics</a:t>
            </a:r>
            <a:r>
              <a:rPr lang="da-DK" sz="2400" b="1" dirty="0"/>
              <a:t> with Peter Bakker</a:t>
            </a:r>
            <a:br>
              <a:rPr lang="da-DK" sz="2800" dirty="0"/>
            </a:br>
            <a:r>
              <a:rPr lang="da-DK" sz="1800" dirty="0"/>
              <a:t>H</a:t>
            </a:r>
            <a:r>
              <a:rPr lang="en-GB" sz="1800" dirty="0"/>
              <a:t>ow do different assumptions affect the linguistic development on St. Thomas during colonization?</a:t>
            </a:r>
            <a:endParaRPr lang="da-DK" sz="1800" dirty="0"/>
          </a:p>
          <a:p>
            <a:pPr>
              <a:lnSpc>
                <a:spcPct val="100000"/>
              </a:lnSpc>
            </a:pPr>
            <a:endParaRPr lang="da-DK" dirty="0"/>
          </a:p>
        </p:txBody>
      </p:sp>
      <p:pic>
        <p:nvPicPr>
          <p:cNvPr id="10" name="Picture 9">
            <a:extLst>
              <a:ext uri="{FF2B5EF4-FFF2-40B4-BE49-F238E27FC236}">
                <a16:creationId xmlns:a16="http://schemas.microsoft.com/office/drawing/2014/main" id="{A6FCBD56-170F-174E-94E2-B4D829AEAF0E}"/>
              </a:ext>
            </a:extLst>
          </p:cNvPr>
          <p:cNvPicPr>
            <a:picLocks noChangeAspect="1"/>
          </p:cNvPicPr>
          <p:nvPr/>
        </p:nvPicPr>
        <p:blipFill rotWithShape="1">
          <a:blip r:embed="rId5"/>
          <a:srcRect l="15784" r="11087"/>
          <a:stretch/>
        </p:blipFill>
        <p:spPr>
          <a:xfrm>
            <a:off x="128522" y="2394291"/>
            <a:ext cx="5667917" cy="3717396"/>
          </a:xfrm>
          <a:prstGeom prst="rect">
            <a:avLst/>
          </a:prstGeom>
        </p:spPr>
      </p:pic>
    </p:spTree>
    <p:custDataLst>
      <p:tags r:id="rId1"/>
    </p:custDataLst>
    <p:extLst>
      <p:ext uri="{BB962C8B-B14F-4D97-AF65-F5344CB8AC3E}">
        <p14:creationId xmlns:p14="http://schemas.microsoft.com/office/powerpoint/2010/main" val="44230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err="1"/>
              <a:t>Upcoming</a:t>
            </a:r>
            <a:r>
              <a:rPr lang="de-DE" dirty="0"/>
              <a:t> </a:t>
            </a:r>
            <a:r>
              <a:rPr lang="de-DE" dirty="0" err="1"/>
              <a:t>projects</a:t>
            </a:r>
            <a:endParaRPr lang="da-DK" dirty="0"/>
          </a:p>
        </p:txBody>
      </p:sp>
      <p:sp>
        <p:nvSpPr>
          <p:cNvPr id="9" name="Content Placeholder 4">
            <a:extLst>
              <a:ext uri="{FF2B5EF4-FFF2-40B4-BE49-F238E27FC236}">
                <a16:creationId xmlns:a16="http://schemas.microsoft.com/office/drawing/2014/main" id="{1996E1CD-788B-2D49-B1D6-56A5184743BE}"/>
              </a:ext>
            </a:extLst>
          </p:cNvPr>
          <p:cNvSpPr>
            <a:spLocks noGrp="1"/>
          </p:cNvSpPr>
          <p:nvPr>
            <p:ph idx="1"/>
          </p:nvPr>
        </p:nvSpPr>
        <p:spPr>
          <a:xfrm>
            <a:off x="454157" y="1252953"/>
            <a:ext cx="11112863" cy="4812658"/>
          </a:xfrm>
        </p:spPr>
        <p:txBody>
          <a:bodyPr/>
          <a:lstStyle/>
          <a:p>
            <a:pPr>
              <a:lnSpc>
                <a:spcPct val="100000"/>
              </a:lnSpc>
            </a:pPr>
            <a:endParaRPr lang="da-DK" sz="2400" b="1" dirty="0"/>
          </a:p>
          <a:p>
            <a:pPr>
              <a:lnSpc>
                <a:spcPct val="100000"/>
              </a:lnSpc>
            </a:pPr>
            <a:r>
              <a:rPr lang="da-DK" sz="2400" b="1" dirty="0" err="1"/>
              <a:t>Classical</a:t>
            </a:r>
            <a:r>
              <a:rPr lang="da-DK" sz="2400" b="1" dirty="0"/>
              <a:t> </a:t>
            </a:r>
            <a:r>
              <a:rPr lang="da-DK" sz="2400" b="1" dirty="0" err="1"/>
              <a:t>Archeology</a:t>
            </a:r>
            <a:r>
              <a:rPr lang="da-DK" sz="2400" b="1" dirty="0"/>
              <a:t> with Tom </a:t>
            </a:r>
            <a:r>
              <a:rPr lang="da-DK" sz="2400" b="1" dirty="0" err="1"/>
              <a:t>Brughmans</a:t>
            </a:r>
            <a:endParaRPr lang="da-DK" sz="2400" b="1" dirty="0"/>
          </a:p>
          <a:p>
            <a:pPr>
              <a:lnSpc>
                <a:spcPct val="100000"/>
              </a:lnSpc>
            </a:pPr>
            <a:endParaRPr lang="da-DK" sz="1800" dirty="0"/>
          </a:p>
          <a:p>
            <a:pPr lvl="1">
              <a:lnSpc>
                <a:spcPct val="100000"/>
              </a:lnSpc>
            </a:pPr>
            <a:r>
              <a:rPr lang="da-DK" sz="1800" dirty="0"/>
              <a:t>On the rise and </a:t>
            </a:r>
            <a:r>
              <a:rPr lang="da-DK" sz="1800" dirty="0" err="1"/>
              <a:t>fall</a:t>
            </a:r>
            <a:r>
              <a:rPr lang="da-DK" sz="1800" dirty="0"/>
              <a:t> of the roman </a:t>
            </a:r>
            <a:r>
              <a:rPr lang="da-DK" sz="1800" dirty="0" err="1"/>
              <a:t>economy</a:t>
            </a:r>
            <a:endParaRPr lang="da-DK" sz="1800" dirty="0"/>
          </a:p>
          <a:p>
            <a:pPr>
              <a:lnSpc>
                <a:spcPct val="100000"/>
              </a:lnSpc>
            </a:pPr>
            <a:endParaRPr lang="da-DK" sz="1800" dirty="0"/>
          </a:p>
          <a:p>
            <a:pPr>
              <a:lnSpc>
                <a:spcPct val="100000"/>
              </a:lnSpc>
            </a:pPr>
            <a:endParaRPr lang="da-DK" sz="1800" dirty="0"/>
          </a:p>
          <a:p>
            <a:pPr>
              <a:lnSpc>
                <a:spcPct val="100000"/>
              </a:lnSpc>
            </a:pPr>
            <a:endParaRPr lang="da-DK" sz="1800" dirty="0"/>
          </a:p>
          <a:p>
            <a:pPr>
              <a:lnSpc>
                <a:spcPct val="100000"/>
              </a:lnSpc>
            </a:pPr>
            <a:r>
              <a:rPr lang="da-DK" b="1" dirty="0"/>
              <a:t>Department of Management with Michael </a:t>
            </a:r>
            <a:r>
              <a:rPr lang="da-DK" b="1" dirty="0" err="1"/>
              <a:t>Zaggl</a:t>
            </a:r>
            <a:endParaRPr lang="da-DK" b="1" dirty="0"/>
          </a:p>
          <a:p>
            <a:pPr>
              <a:lnSpc>
                <a:spcPct val="100000"/>
              </a:lnSpc>
            </a:pPr>
            <a:endParaRPr lang="da-DK" b="1" dirty="0"/>
          </a:p>
          <a:p>
            <a:pPr lvl="1">
              <a:lnSpc>
                <a:spcPct val="100000"/>
              </a:lnSpc>
            </a:pPr>
            <a:r>
              <a:rPr lang="da-DK" dirty="0"/>
              <a:t>On the </a:t>
            </a:r>
            <a:r>
              <a:rPr lang="en-US" dirty="0"/>
              <a:t>diffusion of innovations in organizations</a:t>
            </a:r>
          </a:p>
          <a:p>
            <a:pPr>
              <a:lnSpc>
                <a:spcPct val="100000"/>
              </a:lnSpc>
              <a:buNone/>
            </a:pPr>
            <a:endParaRPr lang="da-DK" dirty="0"/>
          </a:p>
        </p:txBody>
      </p:sp>
    </p:spTree>
    <p:custDataLst>
      <p:tags r:id="rId1"/>
    </p:custDataLst>
    <p:extLst>
      <p:ext uri="{BB962C8B-B14F-4D97-AF65-F5344CB8AC3E}">
        <p14:creationId xmlns:p14="http://schemas.microsoft.com/office/powerpoint/2010/main" val="416999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60D3-643E-D241-8715-05A6464FF3F1}"/>
              </a:ext>
            </a:extLst>
          </p:cNvPr>
          <p:cNvSpPr>
            <a:spLocks noGrp="1"/>
          </p:cNvSpPr>
          <p:nvPr>
            <p:ph type="title"/>
          </p:nvPr>
        </p:nvSpPr>
        <p:spPr/>
        <p:txBody>
          <a:bodyPr/>
          <a:lstStyle/>
          <a:p>
            <a:r>
              <a:rPr lang="de-DE" dirty="0" err="1"/>
              <a:t>Contact</a:t>
            </a:r>
            <a:r>
              <a:rPr lang="de-DE" dirty="0"/>
              <a:t> </a:t>
            </a:r>
            <a:r>
              <a:rPr lang="de-DE" dirty="0" err="1"/>
              <a:t>information</a:t>
            </a:r>
            <a:endParaRPr lang="de-DE" dirty="0"/>
          </a:p>
        </p:txBody>
      </p:sp>
      <p:sp>
        <p:nvSpPr>
          <p:cNvPr id="3" name="Content Placeholder 2">
            <a:extLst>
              <a:ext uri="{FF2B5EF4-FFF2-40B4-BE49-F238E27FC236}">
                <a16:creationId xmlns:a16="http://schemas.microsoft.com/office/drawing/2014/main" id="{37005133-13E8-EC4A-BCEF-636C18BD42F6}"/>
              </a:ext>
            </a:extLst>
          </p:cNvPr>
          <p:cNvSpPr>
            <a:spLocks noGrp="1"/>
          </p:cNvSpPr>
          <p:nvPr>
            <p:ph idx="1"/>
          </p:nvPr>
        </p:nvSpPr>
        <p:spPr/>
        <p:txBody>
          <a:bodyPr/>
          <a:lstStyle/>
          <a:p>
            <a:r>
              <a:rPr lang="de-DE" b="1" dirty="0"/>
              <a:t>Arthur </a:t>
            </a:r>
            <a:r>
              <a:rPr lang="de-DE" b="1" dirty="0" err="1"/>
              <a:t>Hjorth</a:t>
            </a:r>
            <a:r>
              <a:rPr lang="de-DE" b="1" dirty="0"/>
              <a:t> // </a:t>
            </a:r>
            <a:r>
              <a:rPr lang="de-DE" b="1" dirty="0" err="1"/>
              <a:t>head</a:t>
            </a:r>
            <a:r>
              <a:rPr lang="de-DE" b="1" dirty="0"/>
              <a:t> </a:t>
            </a:r>
            <a:r>
              <a:rPr lang="de-DE" b="1" dirty="0" err="1"/>
              <a:t>of</a:t>
            </a:r>
            <a:r>
              <a:rPr lang="de-DE" b="1" dirty="0"/>
              <a:t> </a:t>
            </a:r>
            <a:r>
              <a:rPr lang="de-DE" b="1" dirty="0" err="1"/>
              <a:t>the</a:t>
            </a:r>
            <a:r>
              <a:rPr lang="de-DE" b="1" dirty="0"/>
              <a:t> </a:t>
            </a:r>
            <a:r>
              <a:rPr lang="de-DE" b="1" dirty="0" err="1"/>
              <a:t>team</a:t>
            </a:r>
            <a:r>
              <a:rPr lang="de-DE" b="1" dirty="0"/>
              <a:t> </a:t>
            </a:r>
            <a:r>
              <a:rPr lang="de-DE" b="1" dirty="0" err="1"/>
              <a:t>doing</a:t>
            </a:r>
            <a:r>
              <a:rPr lang="de-DE" b="1" dirty="0"/>
              <a:t> </a:t>
            </a:r>
            <a:r>
              <a:rPr lang="de-DE" b="1" dirty="0" err="1"/>
              <a:t>agent-based</a:t>
            </a:r>
            <a:r>
              <a:rPr lang="de-DE" b="1" dirty="0"/>
              <a:t> </a:t>
            </a:r>
            <a:r>
              <a:rPr lang="de-DE" b="1" dirty="0" err="1"/>
              <a:t>modeling</a:t>
            </a:r>
            <a:endParaRPr lang="de-DE" b="1" dirty="0"/>
          </a:p>
          <a:p>
            <a:r>
              <a:rPr lang="de-DE" dirty="0">
                <a:hlinkClick r:id="rId3"/>
              </a:rPr>
              <a:t>arthur@mgmt.au.dk</a:t>
            </a:r>
            <a:endParaRPr lang="de-DE" dirty="0"/>
          </a:p>
          <a:p>
            <a:endParaRPr lang="de-DE" dirty="0"/>
          </a:p>
          <a:p>
            <a:endParaRPr lang="de-DE" dirty="0"/>
          </a:p>
          <a:p>
            <a:r>
              <a:rPr lang="de-DE" b="1" dirty="0"/>
              <a:t>Center </a:t>
            </a:r>
            <a:r>
              <a:rPr lang="de-DE" b="1" dirty="0" err="1"/>
              <a:t>for</a:t>
            </a:r>
            <a:r>
              <a:rPr lang="de-DE" b="1" dirty="0"/>
              <a:t> Hybrid </a:t>
            </a:r>
            <a:r>
              <a:rPr lang="de-DE" b="1" dirty="0" err="1"/>
              <a:t>Intelligence</a:t>
            </a:r>
            <a:endParaRPr lang="de-DE" b="1" dirty="0"/>
          </a:p>
          <a:p>
            <a:r>
              <a:rPr lang="de-DE" dirty="0">
                <a:hlinkClick r:id="rId4"/>
              </a:rPr>
              <a:t>mgmt.au.dk/center-for-hybrid-intelligence/</a:t>
            </a:r>
            <a:endParaRPr lang="de-DE" dirty="0"/>
          </a:p>
          <a:p>
            <a:r>
              <a:rPr lang="en-GB" dirty="0">
                <a:hlinkClick r:id="rId5"/>
              </a:rPr>
              <a:t>sherson@mgmt.au.dk</a:t>
            </a:r>
            <a:endParaRPr lang="de-DE" dirty="0"/>
          </a:p>
          <a:p>
            <a:br>
              <a:rPr lang="de-DE" dirty="0"/>
            </a:br>
            <a:endParaRPr lang="de-DE" dirty="0"/>
          </a:p>
          <a:p>
            <a:r>
              <a:rPr lang="de-DE" b="1" dirty="0" err="1"/>
              <a:t>Centre</a:t>
            </a:r>
            <a:r>
              <a:rPr lang="de-DE" b="1" dirty="0"/>
              <a:t> </a:t>
            </a:r>
            <a:r>
              <a:rPr lang="de-DE" b="1" dirty="0" err="1"/>
              <a:t>for</a:t>
            </a:r>
            <a:r>
              <a:rPr lang="de-DE" b="1" dirty="0"/>
              <a:t> Educational Development</a:t>
            </a:r>
          </a:p>
          <a:p>
            <a:r>
              <a:rPr lang="de-DE" dirty="0">
                <a:hlinkClick r:id="rId6"/>
              </a:rPr>
              <a:t>ced.au.dk</a:t>
            </a:r>
            <a:r>
              <a:rPr lang="de-DE" dirty="0"/>
              <a:t> </a:t>
            </a:r>
          </a:p>
          <a:p>
            <a:r>
              <a:rPr lang="de-DE" dirty="0">
                <a:hlinkClick r:id="rId7"/>
              </a:rPr>
              <a:t>ced@au.dk</a:t>
            </a:r>
            <a:r>
              <a:rPr lang="de-DE" dirty="0"/>
              <a:t>	</a:t>
            </a:r>
          </a:p>
          <a:p>
            <a:endParaRPr lang="de-DE" dirty="0"/>
          </a:p>
        </p:txBody>
      </p:sp>
      <p:sp>
        <p:nvSpPr>
          <p:cNvPr id="4" name="Date Placeholder 3">
            <a:extLst>
              <a:ext uri="{FF2B5EF4-FFF2-40B4-BE49-F238E27FC236}">
                <a16:creationId xmlns:a16="http://schemas.microsoft.com/office/drawing/2014/main" id="{AA63BF66-8D56-FD43-BB92-FCBCE490E4E0}"/>
              </a:ext>
            </a:extLst>
          </p:cNvPr>
          <p:cNvSpPr>
            <a:spLocks noGrp="1"/>
          </p:cNvSpPr>
          <p:nvPr>
            <p:ph type="dt" sz="half" idx="10"/>
          </p:nvPr>
        </p:nvSpPr>
        <p:spPr/>
        <p:txBody>
          <a:bodyPr/>
          <a:lstStyle/>
          <a:p>
            <a:fld id="{7A5C21FE-4124-0840-9F0F-C35DE649A800}" type="datetime1">
              <a:rPr lang="da-DK" smtClean="0"/>
              <a:t>06.05.2021</a:t>
            </a:fld>
            <a:r>
              <a:rPr lang="da-DK"/>
              <a:t>03-05-2021</a:t>
            </a:r>
            <a:endParaRPr lang="da-DK" dirty="0"/>
          </a:p>
        </p:txBody>
      </p:sp>
    </p:spTree>
    <p:extLst>
      <p:ext uri="{BB962C8B-B14F-4D97-AF65-F5344CB8AC3E}">
        <p14:creationId xmlns:p14="http://schemas.microsoft.com/office/powerpoint/2010/main" val="46886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ECCC39-78B2-C543-828A-233BF575E10B}"/>
              </a:ext>
            </a:extLst>
          </p:cNvPr>
          <p:cNvSpPr/>
          <p:nvPr/>
        </p:nvSpPr>
        <p:spPr>
          <a:xfrm>
            <a:off x="7627947" y="5069321"/>
            <a:ext cx="4562738" cy="843821"/>
          </a:xfrm>
          <a:prstGeom prst="rect">
            <a:avLst/>
          </a:prstGeom>
        </p:spPr>
        <p:txBody>
          <a:bodyPr wrap="square">
            <a:spAutoFit/>
          </a:bodyPr>
          <a:lstStyle/>
          <a:p>
            <a:pPr>
              <a:lnSpc>
                <a:spcPct val="100000"/>
              </a:lnSpc>
              <a:spcBef>
                <a:spcPts val="115"/>
              </a:spcBef>
            </a:pPr>
            <a:r>
              <a:rPr lang="en-GB" sz="2400" b="1" dirty="0">
                <a:solidFill>
                  <a:schemeClr val="bg1"/>
                </a:solidFill>
              </a:rPr>
              <a:t>Centre for</a:t>
            </a:r>
          </a:p>
          <a:p>
            <a:pPr>
              <a:lnSpc>
                <a:spcPct val="100000"/>
              </a:lnSpc>
              <a:spcBef>
                <a:spcPts val="115"/>
              </a:spcBef>
            </a:pPr>
            <a:r>
              <a:rPr lang="en-GB" sz="2400" b="1" dirty="0">
                <a:solidFill>
                  <a:schemeClr val="bg1"/>
                </a:solidFill>
              </a:rPr>
              <a:t>Educational Development </a:t>
            </a:r>
          </a:p>
        </p:txBody>
      </p:sp>
      <p:pic>
        <p:nvPicPr>
          <p:cNvPr id="5" name="Picture 4" descr="logo">
            <a:extLst>
              <a:ext uri="{FF2B5EF4-FFF2-40B4-BE49-F238E27FC236}">
                <a16:creationId xmlns:a16="http://schemas.microsoft.com/office/drawing/2014/main" id="{528E6FE8-9341-8646-B060-D5A6DC94CD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65820" y="5068153"/>
            <a:ext cx="4346714" cy="755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396981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235437374745988"/>
</p:tagLst>
</file>

<file path=ppt/tags/tag2.xml><?xml version="1.0" encoding="utf-8"?>
<p:tagLst xmlns:a="http://schemas.openxmlformats.org/drawingml/2006/main" xmlns:r="http://schemas.openxmlformats.org/officeDocument/2006/relationships" xmlns:p="http://schemas.openxmlformats.org/presentationml/2006/main">
  <p:tag name="TEMPLAFYSLIDEID" val="636235437374902238"/>
</p:tagLst>
</file>

<file path=ppt/tags/tag3.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4.xml><?xml version="1.0" encoding="utf-8"?>
<p:tagLst xmlns:a="http://schemas.openxmlformats.org/drawingml/2006/main" xmlns:r="http://schemas.openxmlformats.org/officeDocument/2006/relationships" xmlns:p="http://schemas.openxmlformats.org/presentationml/2006/main">
  <p:tag name="TEMPLAFYSLIDEID" val="636235437375089291"/>
</p:tagLst>
</file>

<file path=ppt/tags/tag5.xml><?xml version="1.0" encoding="utf-8"?>
<p:tagLst xmlns:a="http://schemas.openxmlformats.org/drawingml/2006/main" xmlns:r="http://schemas.openxmlformats.org/officeDocument/2006/relationships" xmlns:p="http://schemas.openxmlformats.org/presentationml/2006/main">
  <p:tag name="TEMPLAFYSLIDEID" val="636235437375566864"/>
</p:tagLst>
</file>

<file path=ppt/theme/theme1.xml><?xml version="1.0" encoding="utf-8"?>
<a:theme xmlns:a="http://schemas.openxmlformats.org/drawingml/2006/main" name="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673</Words>
  <Application>Microsoft Macintosh PowerPoint</Application>
  <PresentationFormat>Custom</PresentationFormat>
  <Paragraphs>63</Paragraphs>
  <Slides>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AU Passata Light</vt:lpstr>
      <vt:lpstr>AU Passata</vt:lpstr>
      <vt:lpstr>Calibri</vt:lpstr>
      <vt:lpstr>Arial</vt:lpstr>
      <vt:lpstr>AU Peto</vt:lpstr>
      <vt:lpstr>Georgia</vt:lpstr>
      <vt:lpstr>Wingdings 3</vt:lpstr>
      <vt:lpstr>AU 16:9</vt:lpstr>
      <vt:lpstr>Agent-based modelling in education</vt:lpstr>
      <vt:lpstr>Agent-Based Modeling: The Virtual Laboratory</vt:lpstr>
      <vt:lpstr>Collaboration Partners</vt:lpstr>
      <vt:lpstr>Upcoming projects</vt:lpstr>
      <vt:lpstr>Contact information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2021-05-06T08:31:32Z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637547645962471094</vt:lpwstr>
  </property>
  <property fmtid="{D5CDD505-2E9C-101B-9397-08002B2CF9AE}" pid="60" name="TemplafyTimeStamp">
    <vt:lpwstr>2017-02-24T14:35:30.3621506Z</vt:lpwstr>
  </property>
  <property fmtid="{D5CDD505-2E9C-101B-9397-08002B2CF9AE}" pid="61" name="OfficeID">
    <vt:lpwstr>1071</vt:lpwstr>
  </property>
  <property fmtid="{D5CDD505-2E9C-101B-9397-08002B2CF9AE}" pid="62" name="colorthemechange">
    <vt:lpwstr>True</vt:lpwstr>
  </property>
</Properties>
</file>